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4"/>
    <p:sldMasterId id="2147483892" r:id="rId5"/>
    <p:sldMasterId id="2147483972" r:id="rId6"/>
    <p:sldMasterId id="2147483674" r:id="rId7"/>
  </p:sldMasterIdLst>
  <p:notesMasterIdLst>
    <p:notesMasterId r:id="rId42"/>
  </p:notesMasterIdLst>
  <p:handoutMasterIdLst>
    <p:handoutMasterId r:id="rId43"/>
  </p:handoutMasterIdLst>
  <p:sldIdLst>
    <p:sldId id="2080108049" r:id="rId8"/>
    <p:sldId id="2147469712" r:id="rId9"/>
    <p:sldId id="2147469711" r:id="rId10"/>
    <p:sldId id="2147469747" r:id="rId11"/>
    <p:sldId id="2147469713" r:id="rId12"/>
    <p:sldId id="2147469719" r:id="rId13"/>
    <p:sldId id="2147469715" r:id="rId14"/>
    <p:sldId id="2147469720" r:id="rId15"/>
    <p:sldId id="2147469721" r:id="rId16"/>
    <p:sldId id="2147469740" r:id="rId17"/>
    <p:sldId id="2147469716" r:id="rId18"/>
    <p:sldId id="2147469722" r:id="rId19"/>
    <p:sldId id="2147469717" r:id="rId20"/>
    <p:sldId id="2147469723" r:id="rId21"/>
    <p:sldId id="2147469724" r:id="rId22"/>
    <p:sldId id="2147469725" r:id="rId23"/>
    <p:sldId id="2147469743" r:id="rId24"/>
    <p:sldId id="2147469741" r:id="rId25"/>
    <p:sldId id="2147469726" r:id="rId26"/>
    <p:sldId id="2147469727" r:id="rId27"/>
    <p:sldId id="2147469728" r:id="rId28"/>
    <p:sldId id="2147469730" r:id="rId29"/>
    <p:sldId id="2147469731" r:id="rId30"/>
    <p:sldId id="2147469732" r:id="rId31"/>
    <p:sldId id="2147469733" r:id="rId32"/>
    <p:sldId id="2147469734" r:id="rId33"/>
    <p:sldId id="2147469756" r:id="rId34"/>
    <p:sldId id="2147469757" r:id="rId35"/>
    <p:sldId id="2147469742" r:id="rId36"/>
    <p:sldId id="2147469754" r:id="rId37"/>
    <p:sldId id="2147469755" r:id="rId38"/>
    <p:sldId id="2147469758" r:id="rId39"/>
    <p:sldId id="2147469759" r:id="rId40"/>
    <p:sldId id="2147374246" r:id="rId41"/>
  </p:sldIdLst>
  <p:sldSz cx="1219835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BDA7D2-3EE0-4672-B1F6-A6E32F8AB7FF}">
          <p14:sldIdLst>
            <p14:sldId id="2080108049"/>
            <p14:sldId id="2147469712"/>
            <p14:sldId id="2147469711"/>
            <p14:sldId id="2147469747"/>
            <p14:sldId id="2147469713"/>
            <p14:sldId id="2147469719"/>
            <p14:sldId id="2147469715"/>
            <p14:sldId id="2147469720"/>
            <p14:sldId id="2147469721"/>
            <p14:sldId id="2147469740"/>
            <p14:sldId id="2147469716"/>
            <p14:sldId id="2147469722"/>
            <p14:sldId id="2147469717"/>
            <p14:sldId id="2147469723"/>
            <p14:sldId id="2147469724"/>
            <p14:sldId id="2147469725"/>
            <p14:sldId id="2147469743"/>
            <p14:sldId id="2147469741"/>
            <p14:sldId id="2147469726"/>
            <p14:sldId id="2147469727"/>
            <p14:sldId id="2147469728"/>
            <p14:sldId id="2147469730"/>
            <p14:sldId id="2147469731"/>
            <p14:sldId id="2147469732"/>
            <p14:sldId id="2147469733"/>
            <p14:sldId id="2147469734"/>
            <p14:sldId id="2147469756"/>
            <p14:sldId id="2147469757"/>
            <p14:sldId id="2147469742"/>
            <p14:sldId id="2147469754"/>
            <p14:sldId id="2147469755"/>
            <p14:sldId id="2147469758"/>
            <p14:sldId id="2147469759"/>
            <p14:sldId id="2147374246"/>
          </p14:sldIdLst>
        </p14:section>
        <p14:section name="Appendix" id="{ABFA3C22-DE78-450C-9170-C3792E881B7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0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00B0F0"/>
    <a:srgbClr val="FF6D00"/>
    <a:srgbClr val="FFE600"/>
    <a:srgbClr val="005A9B"/>
    <a:srgbClr val="FFCD5A"/>
    <a:srgbClr val="F2F2F2"/>
    <a:srgbClr val="808080"/>
    <a:srgbClr val="C4C4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89894" autoAdjust="0"/>
  </p:normalViewPr>
  <p:slideViewPr>
    <p:cSldViewPr snapToGrid="0" snapToObjects="1" showGuides="1">
      <p:cViewPr varScale="1">
        <p:scale>
          <a:sx n="67" d="100"/>
          <a:sy n="67" d="100"/>
        </p:scale>
        <p:origin x="884" y="44"/>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747" tIns="48373" rIns="96747" bIns="48373"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8" y="0"/>
            <a:ext cx="3169920" cy="480060"/>
          </a:xfrm>
          <a:prstGeom prst="rect">
            <a:avLst/>
          </a:prstGeom>
        </p:spPr>
        <p:txBody>
          <a:bodyPr vert="horz" lIns="96747" tIns="48373" rIns="96747" bIns="48373" rtlCol="0"/>
          <a:lstStyle>
            <a:lvl1pPr algn="r">
              <a:defRPr sz="1300"/>
            </a:lvl1pPr>
          </a:lstStyle>
          <a:p>
            <a:fld id="{75A85089-C692-4DEA-AC49-04CF34D4FE14}" type="datetimeFigureOut">
              <a:rPr lang="en-GB" smtClean="0">
                <a:latin typeface="Arial" pitchFamily="34" charset="0"/>
              </a:rPr>
              <a:pPr/>
              <a:t>12/04/2023</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747" tIns="48373" rIns="96747" bIns="48373"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747" tIns="48373" rIns="96747" bIns="48373"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747" tIns="48373" rIns="96747" bIns="48373"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8" y="0"/>
            <a:ext cx="3169920" cy="480060"/>
          </a:xfrm>
          <a:prstGeom prst="rect">
            <a:avLst/>
          </a:prstGeom>
        </p:spPr>
        <p:txBody>
          <a:bodyPr vert="horz" lIns="96747" tIns="48373" rIns="96747" bIns="48373" rtlCol="0"/>
          <a:lstStyle>
            <a:lvl1pPr algn="r">
              <a:defRPr sz="1300">
                <a:latin typeface="Arial" pitchFamily="34" charset="0"/>
              </a:defRPr>
            </a:lvl1pPr>
          </a:lstStyle>
          <a:p>
            <a:fld id="{8045EBA9-A28D-4849-BFEA-AA04F6A21B63}" type="datetimeFigureOut">
              <a:rPr lang="en-GB" smtClean="0"/>
              <a:pPr/>
              <a:t>12/04/2023</a:t>
            </a:fld>
            <a:endParaRPr lang="en-GB" dirty="0"/>
          </a:p>
        </p:txBody>
      </p:sp>
      <p:sp>
        <p:nvSpPr>
          <p:cNvPr id="4" name="Slide Image Placeholder 3"/>
          <p:cNvSpPr>
            <a:spLocks noGrp="1" noRot="1" noChangeAspect="1"/>
          </p:cNvSpPr>
          <p:nvPr>
            <p:ph type="sldImg" idx="2"/>
          </p:nvPr>
        </p:nvSpPr>
        <p:spPr>
          <a:xfrm>
            <a:off x="457200" y="720725"/>
            <a:ext cx="6400800" cy="3598863"/>
          </a:xfrm>
          <a:prstGeom prst="rect">
            <a:avLst/>
          </a:prstGeom>
          <a:noFill/>
          <a:ln w="12700">
            <a:solidFill>
              <a:prstClr val="black"/>
            </a:solidFill>
          </a:ln>
        </p:spPr>
        <p:txBody>
          <a:bodyPr vert="horz" lIns="96747" tIns="48373" rIns="96747" bIns="48373" rtlCol="0" anchor="ctr"/>
          <a:lstStyle/>
          <a:p>
            <a:endParaRPr lang="en-GB" dirty="0"/>
          </a:p>
        </p:txBody>
      </p:sp>
      <p:sp>
        <p:nvSpPr>
          <p:cNvPr id="5" name="Notes Placeholder 4"/>
          <p:cNvSpPr>
            <a:spLocks noGrp="1"/>
          </p:cNvSpPr>
          <p:nvPr>
            <p:ph type="body" sz="quarter" idx="3"/>
          </p:nvPr>
        </p:nvSpPr>
        <p:spPr>
          <a:xfrm>
            <a:off x="731520" y="4560570"/>
            <a:ext cx="5852160" cy="4320541"/>
          </a:xfrm>
          <a:prstGeom prst="rect">
            <a:avLst/>
          </a:prstGeom>
        </p:spPr>
        <p:txBody>
          <a:bodyPr vert="horz" lIns="96747" tIns="48373" rIns="96747" bIns="4837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747" tIns="48373" rIns="96747" bIns="48373"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747" tIns="48373" rIns="96747" bIns="48373"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6462">
              <a:defRPr/>
            </a:pPr>
            <a:fld id="{63C7E89E-98C0-6A44-ADF4-6E50641A2570}" type="slidenum">
              <a:rPr lang="en-US">
                <a:solidFill>
                  <a:prstClr val="black"/>
                </a:solidFill>
                <a:latin typeface="EYInterstate Light" panose="02000506000000020004" pitchFamily="2" charset="0"/>
                <a:sym typeface="EYInterstate Light" panose="02000506000000020004" pitchFamily="2" charset="0"/>
              </a:rPr>
              <a:pPr defTabSz="956462">
                <a:defRPr/>
              </a:pPr>
              <a:t>1</a:t>
            </a:fld>
            <a:endParaRPr lang="en-US" dirty="0">
              <a:solidFill>
                <a:prstClr val="black"/>
              </a:solidFill>
              <a:latin typeface="EYInterstate Light" panose="02000506000000020004" pitchFamily="2" charset="0"/>
              <a:sym typeface="EYInterstate Light" panose="02000506000000020004" pitchFamily="2" charset="0"/>
            </a:endParaRPr>
          </a:p>
        </p:txBody>
      </p:sp>
    </p:spTree>
    <p:extLst>
      <p:ext uri="{BB962C8B-B14F-4D97-AF65-F5344CB8AC3E}">
        <p14:creationId xmlns:p14="http://schemas.microsoft.com/office/powerpoint/2010/main" val="301288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6462">
              <a:defRPr/>
            </a:pPr>
            <a:fld id="{63C7E89E-98C0-6A44-ADF4-6E50641A2570}" type="slidenum">
              <a:rPr lang="en-US">
                <a:solidFill>
                  <a:prstClr val="black"/>
                </a:solidFill>
                <a:latin typeface="EYInterstate Light" panose="02000506000000020004" pitchFamily="2" charset="0"/>
                <a:sym typeface="EYInterstate Light" panose="02000506000000020004" pitchFamily="2" charset="0"/>
              </a:rPr>
              <a:pPr defTabSz="956462">
                <a:defRPr/>
              </a:pPr>
              <a:t>2</a:t>
            </a:fld>
            <a:endParaRPr lang="en-US" dirty="0">
              <a:solidFill>
                <a:prstClr val="black"/>
              </a:solidFill>
              <a:latin typeface="EYInterstate Light" panose="02000506000000020004" pitchFamily="2" charset="0"/>
              <a:sym typeface="EYInterstate Light" panose="02000506000000020004" pitchFamily="2" charset="0"/>
            </a:endParaRPr>
          </a:p>
        </p:txBody>
      </p:sp>
    </p:spTree>
    <p:extLst>
      <p:ext uri="{BB962C8B-B14F-4D97-AF65-F5344CB8AC3E}">
        <p14:creationId xmlns:p14="http://schemas.microsoft.com/office/powerpoint/2010/main" val="325339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397334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44006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a:p>
        </p:txBody>
      </p:sp>
    </p:spTree>
    <p:extLst>
      <p:ext uri="{BB962C8B-B14F-4D97-AF65-F5344CB8AC3E}">
        <p14:creationId xmlns:p14="http://schemas.microsoft.com/office/powerpoint/2010/main" val="44006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29</a:t>
            </a:fld>
            <a:endParaRPr lang="en-GB"/>
          </a:p>
        </p:txBody>
      </p:sp>
    </p:spTree>
    <p:extLst>
      <p:ext uri="{BB962C8B-B14F-4D97-AF65-F5344CB8AC3E}">
        <p14:creationId xmlns:p14="http://schemas.microsoft.com/office/powerpoint/2010/main" val="44006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32</a:t>
            </a:fld>
            <a:endParaRPr lang="en-GB"/>
          </a:p>
        </p:txBody>
      </p:sp>
    </p:spTree>
    <p:extLst>
      <p:ext uri="{BB962C8B-B14F-4D97-AF65-F5344CB8AC3E}">
        <p14:creationId xmlns:p14="http://schemas.microsoft.com/office/powerpoint/2010/main" val="168895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5.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embeddings/oleObject6.bin"/></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0.jpe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5.emf"/><Relationship Id="rId4" Type="http://schemas.openxmlformats.org/officeDocument/2006/relationships/image" Target="../media/image14.w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image" Target="../media/image24.emf"/><Relationship Id="rId4" Type="http://schemas.openxmlformats.org/officeDocument/2006/relationships/oleObject" Target="../embeddings/oleObject3.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Prepared by Ernst &amp; Young LLP – Confidential</a:t>
            </a:r>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495518" y="6519672"/>
            <a:ext cx="1371600" cy="201168"/>
          </a:xfrm>
          <a:prstGeom prst="rect">
            <a:avLst/>
          </a:prstGeom>
        </p:spPr>
        <p:txBody>
          <a:bodyPr/>
          <a:lstStyle/>
          <a:p>
            <a:fld id="{4A509B0E-462E-4969-A591-8DA96822C2AF}" type="datetime3">
              <a:rPr lang="en-US" smtClean="0">
                <a:solidFill>
                  <a:srgbClr val="000000"/>
                </a:solidFill>
              </a:rPr>
              <a:pPr/>
              <a:t>12 April 2023</a:t>
            </a:fld>
            <a:endParaRPr lang="en-US">
              <a:solidFill>
                <a:srgbClr val="000000"/>
              </a:solidFill>
            </a:endParaRPr>
          </a:p>
        </p:txBody>
      </p:sp>
      <p:sp>
        <p:nvSpPr>
          <p:cNvPr id="9" name="Footer Placeholder 8"/>
          <p:cNvSpPr>
            <a:spLocks noGrp="1"/>
          </p:cNvSpPr>
          <p:nvPr>
            <p:ph type="ftr" sz="quarter" idx="11"/>
          </p:nvPr>
        </p:nvSpPr>
        <p:spPr>
          <a:xfrm>
            <a:off x="3452999" y="6519672"/>
            <a:ext cx="4581585" cy="201168"/>
          </a:xfrm>
          <a:prstGeom prst="rect">
            <a:avLst/>
          </a:prstGeom>
        </p:spPr>
        <p:txBody>
          <a:bodyPr/>
          <a:lstStyle/>
          <a:p>
            <a:endParaRPr lang="en-GB" dirty="0">
              <a:solidFill>
                <a:srgbClr val="000000"/>
              </a:solidFill>
            </a:endParaRPr>
          </a:p>
        </p:txBody>
      </p:sp>
      <p:sp>
        <p:nvSpPr>
          <p:cNvPr id="15" name="Content Placeholder 2"/>
          <p:cNvSpPr>
            <a:spLocks noGrp="1"/>
          </p:cNvSpPr>
          <p:nvPr>
            <p:ph idx="1"/>
          </p:nvPr>
        </p:nvSpPr>
        <p:spPr>
          <a:xfrm>
            <a:off x="609919" y="1425600"/>
            <a:ext cx="10978515" cy="4698000"/>
          </a:xfrm>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2"/>
          </p:nvPr>
        </p:nvSpPr>
        <p:spPr>
          <a:xfrm>
            <a:off x="609919" y="107350"/>
            <a:ext cx="10978515" cy="827780"/>
          </a:xfrm>
        </p:spPr>
        <p:txBody>
          <a:bodyPr anchor="t" anchorCtr="0"/>
          <a:lstStyle>
            <a:lvl1pPr marL="0" indent="0">
              <a:buNone/>
              <a:defRPr sz="2399" b="1">
                <a:solidFill>
                  <a:schemeClr val="tx2"/>
                </a:solidFill>
              </a:defRPr>
            </a:lvl1pPr>
          </a:lstStyle>
          <a:p>
            <a:pPr lvl="0"/>
            <a:r>
              <a:rPr lang="en-US"/>
              <a:t>Click to edit Master text styles</a:t>
            </a:r>
          </a:p>
        </p:txBody>
      </p:sp>
      <p:sp>
        <p:nvSpPr>
          <p:cNvPr id="17" name="Rectangle 16"/>
          <p:cNvSpPr/>
          <p:nvPr userDrawn="1"/>
        </p:nvSpPr>
        <p:spPr>
          <a:xfrm>
            <a:off x="0" y="1031532"/>
            <a:ext cx="12198350" cy="14887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99">
              <a:solidFill>
                <a:srgbClr val="000000"/>
              </a:solidFill>
            </a:endParaRPr>
          </a:p>
        </p:txBody>
      </p:sp>
    </p:spTree>
    <p:extLst>
      <p:ext uri="{BB962C8B-B14F-4D97-AF65-F5344CB8AC3E}">
        <p14:creationId xmlns:p14="http://schemas.microsoft.com/office/powerpoint/2010/main" val="12959727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Divider 1a">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5124"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795" y="794"/>
                        <a:ext cx="794" cy="794"/>
                      </a:xfrm>
                      <a:prstGeom prst="rect">
                        <a:avLst/>
                      </a:prstGeom>
                    </p:spPr>
                  </p:pic>
                </p:oleObj>
              </mc:Fallback>
            </mc:AlternateContent>
          </a:graphicData>
        </a:graphic>
      </p:graphicFrame>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95"/>
            <a:ext cx="12198350" cy="6856215"/>
          </a:xfrm>
          <a:prstGeom prst="rect">
            <a:avLst/>
          </a:prstGeom>
        </p:spPr>
      </p:pic>
      <p:sp>
        <p:nvSpPr>
          <p:cNvPr id="9" name="Rectangle 8"/>
          <p:cNvSpPr/>
          <p:nvPr userDrawn="1"/>
        </p:nvSpPr>
        <p:spPr>
          <a:xfrm>
            <a:off x="0" y="3886200"/>
            <a:ext cx="12198350" cy="1485900"/>
          </a:xfrm>
          <a:prstGeom prst="rect">
            <a:avLst/>
          </a:prstGeom>
          <a:solidFill>
            <a:schemeClr val="bg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hangingPunct="0"/>
            <a:endParaRPr lang="en-US" sz="2699" i="1" kern="0">
              <a:solidFill>
                <a:srgbClr val="000000"/>
              </a:solidFill>
              <a:latin typeface="EYInterstate Light" panose="02000506000000020004" pitchFamily="2" charset="0"/>
              <a:sym typeface="Arial"/>
            </a:endParaRPr>
          </a:p>
        </p:txBody>
      </p:sp>
      <p:sp>
        <p:nvSpPr>
          <p:cNvPr id="4" name="Title Placeholder 1"/>
          <p:cNvSpPr>
            <a:spLocks noGrp="1"/>
          </p:cNvSpPr>
          <p:nvPr>
            <p:ph type="title"/>
          </p:nvPr>
        </p:nvSpPr>
        <p:spPr>
          <a:xfrm>
            <a:off x="609919" y="4075321"/>
            <a:ext cx="10980229" cy="80467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2798">
                <a:solidFill>
                  <a:srgbClr val="FFE600"/>
                </a:solidFill>
              </a:defRPr>
            </a:lvl1pPr>
          </a:lstStyle>
          <a:p>
            <a:pPr lvl="0" algn="l" fontAlgn="base">
              <a:lnSpc>
                <a:spcPct val="85000"/>
              </a:lnSpc>
              <a:spcAft>
                <a:spcPct val="0"/>
              </a:spcAft>
            </a:pPr>
            <a:r>
              <a:rPr lang="en-US"/>
              <a:t>Click to edit Master title style</a:t>
            </a:r>
          </a:p>
        </p:txBody>
      </p:sp>
    </p:spTree>
    <p:extLst>
      <p:ext uri="{BB962C8B-B14F-4D97-AF65-F5344CB8AC3E}">
        <p14:creationId xmlns:p14="http://schemas.microsoft.com/office/powerpoint/2010/main" val="3233257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endParaRPr dirty="0"/>
          </a:p>
        </p:txBody>
      </p:sp>
    </p:spTree>
    <p:extLst>
      <p:ext uri="{BB962C8B-B14F-4D97-AF65-F5344CB8AC3E}">
        <p14:creationId xmlns:p14="http://schemas.microsoft.com/office/powerpoint/2010/main" val="30969081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6148" name="think-cell Slide" r:id="rId4" imgW="444" imgH="443" progId="TCLayout.ActiveDocument.1">
                  <p:embed/>
                </p:oleObj>
              </mc:Choice>
              <mc:Fallback>
                <p:oleObj name="think-cell Slide" r:id="rId4" imgW="444" imgH="443" progId="TCLayout.ActiveDocument.1">
                  <p:embed/>
                  <p:pic>
                    <p:nvPicPr>
                      <p:cNvPr id="6" name="Object 5" hidden="1"/>
                      <p:cNvPicPr/>
                      <p:nvPr/>
                    </p:nvPicPr>
                    <p:blipFill>
                      <a:blip r:embed="rId5"/>
                      <a:stretch>
                        <a:fillRect/>
                      </a:stretch>
                    </p:blipFill>
                    <p:spPr>
                      <a:xfrm>
                        <a:off x="1589" y="1589"/>
                        <a:ext cx="1588" cy="1587"/>
                      </a:xfrm>
                      <a:prstGeom prst="rect">
                        <a:avLst/>
                      </a:prstGeom>
                    </p:spPr>
                  </p:pic>
                </p:oleObj>
              </mc:Fallback>
            </mc:AlternateContent>
          </a:graphicData>
        </a:graphic>
      </p:graphicFrame>
      <p:sp>
        <p:nvSpPr>
          <p:cNvPr id="7" name="Content Placeholder 6"/>
          <p:cNvSpPr>
            <a:spLocks noGrp="1"/>
          </p:cNvSpPr>
          <p:nvPr>
            <p:ph sz="quarter" idx="13"/>
          </p:nvPr>
        </p:nvSpPr>
        <p:spPr>
          <a:xfrm>
            <a:off x="357375" y="1445821"/>
            <a:ext cx="11489956" cy="3966359"/>
          </a:xfrm>
          <a:prstGeom prst="rect">
            <a:avLst/>
          </a:prstGeom>
        </p:spPr>
        <p:txBody>
          <a:bodyPr/>
          <a:lstStyle>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ubhead"/>
          <p:cNvSpPr>
            <a:spLocks noGrp="1"/>
          </p:cNvSpPr>
          <p:nvPr>
            <p:ph type="body" sz="quarter" idx="14"/>
          </p:nvPr>
        </p:nvSpPr>
        <p:spPr>
          <a:xfrm>
            <a:off x="357375" y="709519"/>
            <a:ext cx="11489956" cy="514350"/>
          </a:xfrm>
          <a:prstGeom prst="rect">
            <a:avLst/>
          </a:prstGeom>
        </p:spPr>
        <p:txBody>
          <a:bodyPr>
            <a:noAutofit/>
          </a:bodyPr>
          <a:lstStyle>
            <a:lvl1pPr marL="0" indent="0">
              <a:buNone/>
              <a:defRPr sz="1800" b="0">
                <a:solidFill>
                  <a:schemeClr val="tx2"/>
                </a:solidFill>
                <a:latin typeface="+mj-lt"/>
              </a:defRPr>
            </a:lvl1pPr>
          </a:lstStyle>
          <a:p>
            <a:pPr lvl="0"/>
            <a:r>
              <a:rPr lang="en-US" dirty="0"/>
              <a:t>Click to edit Master text styles</a:t>
            </a:r>
          </a:p>
        </p:txBody>
      </p:sp>
      <p:sp>
        <p:nvSpPr>
          <p:cNvPr id="2" name="Title 1"/>
          <p:cNvSpPr>
            <a:spLocks noGrp="1"/>
          </p:cNvSpPr>
          <p:nvPr>
            <p:ph type="title"/>
          </p:nvPr>
        </p:nvSpPr>
        <p:spPr/>
        <p:txBody>
          <a:bodyPr/>
          <a:lstStyle>
            <a:lvl1pPr>
              <a:defRPr sz="2800" b="0"/>
            </a:lvl1pPr>
          </a:lstStyle>
          <a:p>
            <a:r>
              <a:rPr lang="en-US" dirty="0"/>
              <a:t>Click to edit Master title style</a:t>
            </a:r>
          </a:p>
        </p:txBody>
      </p:sp>
    </p:spTree>
    <p:extLst>
      <p:ext uri="{BB962C8B-B14F-4D97-AF65-F5344CB8AC3E}">
        <p14:creationId xmlns:p14="http://schemas.microsoft.com/office/powerpoint/2010/main" val="283533461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CC2560-3B95-6545-9A44-987DD3B9374F}"/>
              </a:ext>
            </a:extLst>
          </p:cNvPr>
          <p:cNvPicPr>
            <a:picLocks/>
          </p:cNvPicPr>
          <p:nvPr userDrawn="1"/>
        </p:nvPicPr>
        <p:blipFill>
          <a:blip r:embed="rId2"/>
          <a:stretch>
            <a:fillRect/>
          </a:stretch>
        </p:blipFill>
        <p:spPr>
          <a:xfrm>
            <a:off x="0" y="0"/>
            <a:ext cx="12198350" cy="6858000"/>
          </a:xfrm>
          <a:prstGeom prst="rect">
            <a:avLst/>
          </a:prstGeom>
        </p:spPr>
      </p:pic>
      <p:grpSp>
        <p:nvGrpSpPr>
          <p:cNvPr id="6" name="Group 5">
            <a:extLst>
              <a:ext uri="{FF2B5EF4-FFF2-40B4-BE49-F238E27FC236}">
                <a16:creationId xmlns:a16="http://schemas.microsoft.com/office/drawing/2014/main" id="{193E4BF1-294D-1742-A096-7F080ACFAB80}"/>
              </a:ext>
            </a:extLst>
          </p:cNvPr>
          <p:cNvGrpSpPr/>
          <p:nvPr userDrawn="1"/>
        </p:nvGrpSpPr>
        <p:grpSpPr>
          <a:xfrm>
            <a:off x="0" y="6736080"/>
            <a:ext cx="12198350" cy="121920"/>
            <a:chOff x="0" y="4131460"/>
            <a:chExt cx="9144000" cy="91440"/>
          </a:xfrm>
        </p:grpSpPr>
        <p:sp>
          <p:nvSpPr>
            <p:cNvPr id="7" name="Rectangle 6">
              <a:extLst>
                <a:ext uri="{FF2B5EF4-FFF2-40B4-BE49-F238E27FC236}">
                  <a16:creationId xmlns:a16="http://schemas.microsoft.com/office/drawing/2014/main" id="{163BD606-EA27-9444-A3BB-208088F5E247}"/>
                </a:ext>
              </a:extLst>
            </p:cNvPr>
            <p:cNvSpPr/>
            <p:nvPr userDrawn="1"/>
          </p:nvSpPr>
          <p:spPr>
            <a:xfrm>
              <a:off x="0" y="4131460"/>
              <a:ext cx="67665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Rectangle 7">
              <a:extLst>
                <a:ext uri="{FF2B5EF4-FFF2-40B4-BE49-F238E27FC236}">
                  <a16:creationId xmlns:a16="http://schemas.microsoft.com/office/drawing/2014/main" id="{BD1F7DEA-21F2-B84F-90B1-4FE943C127C3}"/>
                </a:ext>
              </a:extLst>
            </p:cNvPr>
            <p:cNvSpPr/>
            <p:nvPr userDrawn="1"/>
          </p:nvSpPr>
          <p:spPr>
            <a:xfrm>
              <a:off x="6766560" y="4131460"/>
              <a:ext cx="2377440"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8" name="Title 1">
            <a:extLst>
              <a:ext uri="{FF2B5EF4-FFF2-40B4-BE49-F238E27FC236}">
                <a16:creationId xmlns:a16="http://schemas.microsoft.com/office/drawing/2014/main" id="{7E614FD7-1E7A-E241-A408-39698EB79DCC}"/>
              </a:ext>
            </a:extLst>
          </p:cNvPr>
          <p:cNvSpPr>
            <a:spLocks noGrp="1"/>
          </p:cNvSpPr>
          <p:nvPr>
            <p:ph type="ctrTitle"/>
          </p:nvPr>
        </p:nvSpPr>
        <p:spPr>
          <a:xfrm>
            <a:off x="369648" y="1402979"/>
            <a:ext cx="7976595" cy="4052047"/>
          </a:xfrm>
          <a:prstGeom prst="rect">
            <a:avLst/>
          </a:prstGeom>
        </p:spPr>
        <p:txBody>
          <a:bodyPr anchor="ctr">
            <a:normAutofit/>
          </a:bodyPr>
          <a:lstStyle>
            <a:lvl1pPr algn="l">
              <a:defRPr sz="7200" b="1">
                <a:solidFill>
                  <a:schemeClr val="bg1"/>
                </a:solidFill>
              </a:defRPr>
            </a:lvl1pPr>
          </a:lstStyle>
          <a:p>
            <a:r>
              <a:rPr lang="en-US"/>
              <a:t>Click to edit Master title style</a:t>
            </a:r>
          </a:p>
        </p:txBody>
      </p:sp>
    </p:spTree>
    <p:extLst>
      <p:ext uri="{BB962C8B-B14F-4D97-AF65-F5344CB8AC3E}">
        <p14:creationId xmlns:p14="http://schemas.microsoft.com/office/powerpoint/2010/main" val="23688866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1"/>
            <a:ext cx="12198350" cy="9289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p:nvPr>
        </p:nvSpPr>
        <p:spPr>
          <a:xfrm>
            <a:off x="609918" y="91569"/>
            <a:ext cx="10978515" cy="837347"/>
          </a:xfrm>
          <a:prstGeom prst="rect">
            <a:avLst/>
          </a:prstGeom>
        </p:spPr>
        <p:txBody>
          <a:bodyPr anchor="ctr"/>
          <a:lstStyle>
            <a:lvl1pPr algn="l">
              <a:defRPr sz="3200" b="1">
                <a:solidFill>
                  <a:schemeClr val="bg1"/>
                </a:solidFill>
              </a:defRPr>
            </a:lvl1pPr>
          </a:lstStyle>
          <a:p>
            <a:r>
              <a:rPr lang="en-US"/>
              <a:t>Click to edit Master title style</a:t>
            </a:r>
          </a:p>
        </p:txBody>
      </p:sp>
      <p:sp>
        <p:nvSpPr>
          <p:cNvPr id="3" name="Content Placeholder 2"/>
          <p:cNvSpPr>
            <a:spLocks noGrp="1"/>
          </p:cNvSpPr>
          <p:nvPr>
            <p:ph idx="1"/>
          </p:nvPr>
        </p:nvSpPr>
        <p:spPr>
          <a:xfrm>
            <a:off x="609918" y="1402080"/>
            <a:ext cx="10978515" cy="4876800"/>
          </a:xfrm>
          <a:prstGeom prst="rect">
            <a:avLst/>
          </a:prstGeom>
        </p:spPr>
        <p:txBody>
          <a:bodyPr/>
          <a:lstStyle>
            <a:lvl1pPr marL="0" indent="0">
              <a:lnSpc>
                <a:spcPct val="100000"/>
              </a:lnSpc>
              <a:spcBef>
                <a:spcPts val="1600"/>
              </a:spcBef>
              <a:buNone/>
              <a:tabLst/>
              <a:defRPr sz="2933"/>
            </a:lvl1pPr>
            <a:lvl2pPr marL="613722" indent="-306867">
              <a:lnSpc>
                <a:spcPct val="100000"/>
              </a:lnSpc>
              <a:buFont typeface="System Font Regular"/>
              <a:buChar char="–"/>
              <a:tabLst/>
              <a:defRPr/>
            </a:lvl2pPr>
            <a:lvl3pPr marL="840170" indent="-226445">
              <a:lnSpc>
                <a:spcPct val="100000"/>
              </a:lnSpc>
              <a:tabLst/>
              <a:defRPr/>
            </a:lvl3pPr>
            <a:lvl4pPr marL="1066613" indent="-226445">
              <a:lnSpc>
                <a:spcPct val="100000"/>
              </a:lnSpc>
              <a:tabLst/>
              <a:defRPr/>
            </a:lvl4pPr>
            <a:lvl5pPr marL="1301526" indent="-224328">
              <a:lnSpc>
                <a:spcPct val="100000"/>
              </a:lnSpc>
              <a:tabLst/>
              <a:defRPr/>
            </a:lvl5pPr>
          </a:lstStyle>
          <a:p>
            <a:pPr lvl="0"/>
            <a:r>
              <a:rPr lang="en-US"/>
              <a:t>Edit Master text styles</a:t>
            </a:r>
          </a:p>
        </p:txBody>
      </p:sp>
      <p:sp>
        <p:nvSpPr>
          <p:cNvPr id="6" name="Slide Number Placeholder 5"/>
          <p:cNvSpPr>
            <a:spLocks noGrp="1"/>
          </p:cNvSpPr>
          <p:nvPr>
            <p:ph type="sldNum" sz="quarter" idx="12"/>
          </p:nvPr>
        </p:nvSpPr>
        <p:spPr>
          <a:xfrm>
            <a:off x="8843804" y="6494775"/>
            <a:ext cx="2744629" cy="274324"/>
          </a:xfrm>
          <a:prstGeom prst="rect">
            <a:avLst/>
          </a:prstGeom>
        </p:spPr>
        <p:txBody>
          <a:bodyPr/>
          <a:lstStyle>
            <a:lvl1pPr algn="r">
              <a:defRPr sz="1135">
                <a:solidFill>
                  <a:schemeClr val="tx2"/>
                </a:solidFill>
              </a:defRPr>
            </a:lvl1pPr>
          </a:lstStyle>
          <a:p>
            <a:fld id="{F39252C3-E958-A24C-9758-DBD77638AC0C}" type="slidenum">
              <a:rPr lang="en-US" smtClean="0"/>
              <a:pPr/>
              <a:t>‹#›</a:t>
            </a:fld>
            <a:endParaRPr lang="en-US"/>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898563"/>
            <a:ext cx="12198350" cy="121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a:extLst>
              <a:ext uri="{FF2B5EF4-FFF2-40B4-BE49-F238E27FC236}">
                <a16:creationId xmlns:a16="http://schemas.microsoft.com/office/drawing/2014/main" id="{895498C8-31B7-7842-896A-DD7502FEF1F7}"/>
              </a:ext>
            </a:extLst>
          </p:cNvPr>
          <p:cNvPicPr>
            <a:picLocks noChangeAspect="1"/>
          </p:cNvPicPr>
          <p:nvPr userDrawn="1"/>
        </p:nvPicPr>
        <p:blipFill>
          <a:blip r:embed="rId2"/>
          <a:stretch>
            <a:fillRect/>
          </a:stretch>
        </p:blipFill>
        <p:spPr>
          <a:xfrm>
            <a:off x="713297" y="6515522"/>
            <a:ext cx="1345579" cy="235025"/>
          </a:xfrm>
          <a:prstGeom prst="rect">
            <a:avLst/>
          </a:prstGeom>
        </p:spPr>
      </p:pic>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6402872"/>
            <a:ext cx="121983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7115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0AD3-F0CA-524B-81E1-20C45A6760A3}"/>
              </a:ext>
            </a:extLst>
          </p:cNvPr>
          <p:cNvSpPr/>
          <p:nvPr userDrawn="1"/>
        </p:nvSpPr>
        <p:spPr>
          <a:xfrm>
            <a:off x="0" y="-3048"/>
            <a:ext cx="6038183" cy="6861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itle 1">
            <a:extLst>
              <a:ext uri="{FF2B5EF4-FFF2-40B4-BE49-F238E27FC236}">
                <a16:creationId xmlns:a16="http://schemas.microsoft.com/office/drawing/2014/main" id="{40214F0F-C3B6-414F-AF6D-1FECAAEC8767}"/>
              </a:ext>
            </a:extLst>
          </p:cNvPr>
          <p:cNvSpPr>
            <a:spLocks noGrp="1"/>
          </p:cNvSpPr>
          <p:nvPr>
            <p:ph type="ctrTitle"/>
          </p:nvPr>
        </p:nvSpPr>
        <p:spPr>
          <a:xfrm>
            <a:off x="590859" y="506279"/>
            <a:ext cx="5146502" cy="5941016"/>
          </a:xfrm>
          <a:prstGeom prst="rect">
            <a:avLst/>
          </a:prstGeom>
        </p:spPr>
        <p:txBody>
          <a:bodyPr anchor="t">
            <a:normAutofit/>
          </a:bodyPr>
          <a:lstStyle>
            <a:lvl1pPr algn="l">
              <a:defRPr sz="5333" b="1">
                <a:solidFill>
                  <a:schemeClr val="bg1"/>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C49438F7-252B-0348-9ED2-9AEACA03026A}"/>
              </a:ext>
            </a:extLst>
          </p:cNvPr>
          <p:cNvSpPr>
            <a:spLocks noGrp="1"/>
          </p:cNvSpPr>
          <p:nvPr>
            <p:ph idx="1"/>
          </p:nvPr>
        </p:nvSpPr>
        <p:spPr>
          <a:xfrm>
            <a:off x="6409325" y="506294"/>
            <a:ext cx="5179132" cy="5941017"/>
          </a:xfrm>
          <a:prstGeom prst="rect">
            <a:avLst/>
          </a:prstGeom>
        </p:spPr>
        <p:txBody>
          <a:bodyPr/>
          <a:lstStyle>
            <a:lvl1pPr marL="306867" indent="-306867">
              <a:lnSpc>
                <a:spcPct val="100000"/>
              </a:lnSpc>
              <a:spcBef>
                <a:spcPts val="800"/>
              </a:spcBef>
              <a:tabLst/>
              <a:defRPr sz="2933"/>
            </a:lvl1pPr>
            <a:lvl2pPr marL="613722" indent="-306867">
              <a:lnSpc>
                <a:spcPct val="100000"/>
              </a:lnSpc>
              <a:spcBef>
                <a:spcPts val="800"/>
              </a:spcBef>
              <a:buFont typeface="System Font Regular"/>
              <a:buChar char="–"/>
              <a:tabLst/>
              <a:defRPr/>
            </a:lvl2pPr>
            <a:lvl3pPr marL="840170" indent="-226445">
              <a:lnSpc>
                <a:spcPct val="100000"/>
              </a:lnSpc>
              <a:spcBef>
                <a:spcPts val="800"/>
              </a:spcBef>
              <a:tabLst/>
              <a:defRPr/>
            </a:lvl3pPr>
            <a:lvl4pPr marL="1066613" indent="-226445">
              <a:lnSpc>
                <a:spcPct val="100000"/>
              </a:lnSpc>
              <a:spcBef>
                <a:spcPts val="800"/>
              </a:spcBef>
              <a:tabLst/>
              <a:defRPr/>
            </a:lvl4pPr>
            <a:lvl5pPr marL="1301526" indent="-224328">
              <a:lnSpc>
                <a:spcPct val="100000"/>
              </a:lnSpc>
              <a:spcBef>
                <a:spcPts val="800"/>
              </a:spcBef>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03C0A820-B54B-9E4A-80AB-83CA8EDC4BE3}"/>
              </a:ext>
            </a:extLst>
          </p:cNvPr>
          <p:cNvSpPr/>
          <p:nvPr userDrawn="1"/>
        </p:nvSpPr>
        <p:spPr>
          <a:xfrm rot="16200000">
            <a:off x="2667127" y="3368008"/>
            <a:ext cx="6864096" cy="121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Slide Number Placeholder 5">
            <a:extLst>
              <a:ext uri="{FF2B5EF4-FFF2-40B4-BE49-F238E27FC236}">
                <a16:creationId xmlns:a16="http://schemas.microsoft.com/office/drawing/2014/main" id="{30EF11A6-4A47-7A40-91CB-1EA9CB220486}"/>
              </a:ext>
            </a:extLst>
          </p:cNvPr>
          <p:cNvSpPr>
            <a:spLocks noGrp="1"/>
          </p:cNvSpPr>
          <p:nvPr>
            <p:ph type="sldNum" sz="quarter" idx="12"/>
          </p:nvPr>
        </p:nvSpPr>
        <p:spPr>
          <a:xfrm>
            <a:off x="8843804" y="6494775"/>
            <a:ext cx="2744629" cy="274324"/>
          </a:xfrm>
          <a:prstGeom prst="rect">
            <a:avLst/>
          </a:prstGeom>
        </p:spPr>
        <p:txBody>
          <a:bodyPr/>
          <a:lstStyle>
            <a:lvl1pPr algn="r">
              <a:defRPr sz="1135">
                <a:solidFill>
                  <a:schemeClr val="tx2"/>
                </a:solidFill>
              </a:defRPr>
            </a:lvl1pPr>
          </a:lstStyle>
          <a:p>
            <a:fld id="{F39252C3-E958-A24C-9758-DBD77638AC0C}" type="slidenum">
              <a:rPr lang="en-US" smtClean="0"/>
              <a:pPr/>
              <a:t>‹#›</a:t>
            </a:fld>
            <a:endParaRPr lang="en-US"/>
          </a:p>
        </p:txBody>
      </p:sp>
      <p:pic>
        <p:nvPicPr>
          <p:cNvPr id="8" name="Picture 7">
            <a:extLst>
              <a:ext uri="{FF2B5EF4-FFF2-40B4-BE49-F238E27FC236}">
                <a16:creationId xmlns:a16="http://schemas.microsoft.com/office/drawing/2014/main" id="{5DE31E57-8987-A444-BE85-2C7608FDFFD5}"/>
              </a:ext>
            </a:extLst>
          </p:cNvPr>
          <p:cNvPicPr>
            <a:picLocks noChangeAspect="1"/>
          </p:cNvPicPr>
          <p:nvPr userDrawn="1"/>
        </p:nvPicPr>
        <p:blipFill>
          <a:blip r:embed="rId2"/>
          <a:stretch>
            <a:fillRect/>
          </a:stretch>
        </p:blipFill>
        <p:spPr>
          <a:xfrm>
            <a:off x="759025" y="6515522"/>
            <a:ext cx="1254121" cy="235025"/>
          </a:xfrm>
          <a:prstGeom prst="rect">
            <a:avLst/>
          </a:prstGeom>
        </p:spPr>
      </p:pic>
    </p:spTree>
    <p:extLst>
      <p:ext uri="{BB962C8B-B14F-4D97-AF65-F5344CB8AC3E}">
        <p14:creationId xmlns:p14="http://schemas.microsoft.com/office/powerpoint/2010/main" val="39215280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4570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Prepared by Ernst &amp; Young LLP – Confidential</a:t>
            </a:r>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Prepared by Ernst &amp; Young LLP – Confidential</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Prepared by Ernst &amp; Young LLP – Confidential</a:t>
            </a:r>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Prepared by Ernst &amp; Young LLP – Confidential</a:t>
            </a:r>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Prepared by Ernst &amp; Young LLP – Confidential</a:t>
            </a:r>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Prepared by Ernst &amp; Young LLP – Confidential</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Prepared by Ernst &amp; Young LLP – Confidential</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Prepared by Ernst &amp; Young LLP – Confidential</a:t>
            </a:r>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Prepared by Ernst &amp; Young LLP – Confidential</a:t>
            </a:r>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Prepared by Ernst &amp; Young LLP – Confidential</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Prepared by Ernst &amp; Young LLP – Confidential</a:t>
            </a:r>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Prepared by Ernst &amp; Young LLP – Confidential</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US"/>
              <a:t>Prepared by Ernst &amp; Young LLP – Confidential</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Prepared by Ernst &amp; Young LLP – Confidential</a:t>
            </a:r>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pic>
        <p:nvPicPr>
          <p:cNvPr id="9" name="Picture 8">
            <a:extLst>
              <a:ext uri="{FF2B5EF4-FFF2-40B4-BE49-F238E27FC236}">
                <a16:creationId xmlns:a16="http://schemas.microsoft.com/office/drawing/2014/main" id="{9436A1EA-088B-45E2-A7E6-DC1D670D82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3178" y="85847"/>
            <a:ext cx="2580498" cy="750981"/>
          </a:xfrm>
          <a:prstGeom prst="rect">
            <a:avLst/>
          </a:prstGeom>
        </p:spPr>
      </p:pic>
    </p:spTree>
    <p:extLst>
      <p:ext uri="{BB962C8B-B14F-4D97-AF65-F5344CB8AC3E}">
        <p14:creationId xmlns:p14="http://schemas.microsoft.com/office/powerpoint/2010/main" val="27832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Prepared by Ernst &amp; Young LLP – Confidential</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US"/>
              <a:t>Prepared by Ernst &amp; Young LLP – Confidential</a:t>
            </a:r>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US"/>
              <a:t>Prepared by Ernst &amp; Young LLP – Confidential</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US"/>
              <a:t>Prepared by Ernst &amp; Young LLP – Confidential</a:t>
            </a:r>
            <a:endParaRPr lang="en-IN" dirty="0"/>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US"/>
              <a:t>Prepared by Ernst &amp; Young LLP – Confidential</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Prepared by Ernst &amp; Young LLP – Confidential</a:t>
            </a:r>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US"/>
              <a:t>Prepared by Ernst &amp; Young LLP – Confidential</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US"/>
              <a:t>Prepared by Ernst &amp; Young LLP – Confidential</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US"/>
              <a:t>Prepared by Ernst &amp; Young LLP – Confidential</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Prepared by Ernst &amp; Young LLP – Confidential</a:t>
            </a:r>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8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867C9B-0315-421F-9D2D-DD4600C9331F}"/>
              </a:ext>
            </a:extLst>
          </p:cNvPr>
          <p:cNvPicPr>
            <a:picLocks noChangeAspect="1"/>
          </p:cNvPicPr>
          <p:nvPr userDrawn="1"/>
        </p:nvPicPr>
        <p:blipFill rotWithShape="1">
          <a:blip r:embed="rId4"/>
          <a:srcRect l="21386" r="1992"/>
          <a:stretch/>
        </p:blipFill>
        <p:spPr>
          <a:xfrm>
            <a:off x="0" y="0"/>
            <a:ext cx="12198350" cy="6858000"/>
          </a:xfrm>
          <a:prstGeom prst="rect">
            <a:avLst/>
          </a:prstGeom>
        </p:spPr>
      </p:pic>
      <p:graphicFrame>
        <p:nvGraphicFramePr>
          <p:cNvPr id="5" name="Object 4" hidden="1">
            <a:extLst>
              <a:ext uri="{FF2B5EF4-FFF2-40B4-BE49-F238E27FC236}">
                <a16:creationId xmlns:a16="http://schemas.microsoft.com/office/drawing/2014/main" id="{F649A080-7EF0-4174-9188-22D01CAA568C}"/>
              </a:ext>
            </a:extLst>
          </p:cNvPr>
          <p:cNvGraphicFramePr>
            <a:graphicFrameLocks noChangeAspect="1"/>
          </p:cNvGraphicFramePr>
          <p:nvPr userDrawn="1">
            <p:custDataLst>
              <p:tags r:id="rId2"/>
            </p:custDataLst>
            <p:extLst>
              <p:ext uri="{D42A27DB-BD31-4B8C-83A1-F6EECF244321}">
                <p14:modId xmlns:p14="http://schemas.microsoft.com/office/powerpoint/2010/main" val="3497998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F649A080-7EF0-4174-9188-22D01CAA56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E10AB7FA-54B9-4EBD-8DC3-1E38785EB62B}"/>
              </a:ext>
            </a:extLst>
          </p:cNvPr>
          <p:cNvSpPr/>
          <p:nvPr userDrawn="1"/>
        </p:nvSpPr>
        <p:spPr>
          <a:xfrm>
            <a:off x="8062469" y="-1"/>
            <a:ext cx="4150325" cy="6858001"/>
          </a:xfrm>
          <a:prstGeom prst="rect">
            <a:avLst/>
          </a:prstGeom>
          <a:gradFill flip="none" rotWithShape="1">
            <a:gsLst>
              <a:gs pos="0">
                <a:schemeClr val="tx1">
                  <a:alpha val="0"/>
                  <a:lumMod val="0"/>
                </a:schemeClr>
              </a:gs>
              <a:gs pos="100000">
                <a:schemeClr val="bg2">
                  <a:lumMod val="100000"/>
                  <a:alpha val="33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8" dirty="0">
              <a:solidFill>
                <a:schemeClr val="tx1"/>
              </a:solidFill>
              <a:latin typeface="EYInterstate Light" panose="02000506000000020004" pitchFamily="2" charset="0"/>
              <a:sym typeface="EYInterstate Light" panose="02000506000000020004" pitchFamily="2" charset="0"/>
            </a:endParaRPr>
          </a:p>
        </p:txBody>
      </p:sp>
      <p:sp>
        <p:nvSpPr>
          <p:cNvPr id="12" name="Rectangle 11">
            <a:extLst>
              <a:ext uri="{FF2B5EF4-FFF2-40B4-BE49-F238E27FC236}">
                <a16:creationId xmlns:a16="http://schemas.microsoft.com/office/drawing/2014/main" id="{9B5B8290-B564-4681-AD12-8EB433A41552}"/>
              </a:ext>
            </a:extLst>
          </p:cNvPr>
          <p:cNvSpPr/>
          <p:nvPr userDrawn="1"/>
        </p:nvSpPr>
        <p:spPr>
          <a:xfrm>
            <a:off x="2" y="4166412"/>
            <a:ext cx="12212792" cy="2698426"/>
          </a:xfrm>
          <a:prstGeom prst="rect">
            <a:avLst/>
          </a:prstGeom>
          <a:gradFill flip="none" rotWithShape="1">
            <a:gsLst>
              <a:gs pos="0">
                <a:schemeClr val="tx1">
                  <a:alpha val="0"/>
                  <a:lumMod val="0"/>
                </a:schemeClr>
              </a:gs>
              <a:gs pos="100000">
                <a:schemeClr val="bg2">
                  <a:lumMod val="100000"/>
                  <a:alpha val="59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8" dirty="0">
              <a:solidFill>
                <a:schemeClr val="tx1"/>
              </a:solidFill>
              <a:latin typeface="EYInterstate Light" panose="02000506000000020004" pitchFamily="2" charset="0"/>
              <a:sym typeface="EYInterstate Light" panose="02000506000000020004" pitchFamily="2" charset="0"/>
            </a:endParaRPr>
          </a:p>
        </p:txBody>
      </p:sp>
      <p:sp>
        <p:nvSpPr>
          <p:cNvPr id="14" name="Rectangle 13">
            <a:extLst>
              <a:ext uri="{FF2B5EF4-FFF2-40B4-BE49-F238E27FC236}">
                <a16:creationId xmlns:a16="http://schemas.microsoft.com/office/drawing/2014/main" id="{6B9D3983-3040-4196-9EF1-A4738617BA27}"/>
              </a:ext>
            </a:extLst>
          </p:cNvPr>
          <p:cNvSpPr/>
          <p:nvPr userDrawn="1"/>
        </p:nvSpPr>
        <p:spPr>
          <a:xfrm rot="5400000">
            <a:off x="2912637" y="-2919083"/>
            <a:ext cx="6362699" cy="12200871"/>
          </a:xfrm>
          <a:prstGeom prst="rect">
            <a:avLst/>
          </a:prstGeom>
          <a:gradFill flip="none" rotWithShape="1">
            <a:gsLst>
              <a:gs pos="0">
                <a:srgbClr val="2E2E38">
                  <a:alpha val="70000"/>
                </a:srgbClr>
              </a:gs>
              <a:gs pos="50000">
                <a:srgbClr val="2E2E38">
                  <a:alpha val="50000"/>
                </a:srgbClr>
              </a:gs>
              <a:gs pos="100000">
                <a:srgbClr val="2E2E38">
                  <a:alpha val="0"/>
                </a:srgbClr>
              </a:gs>
            </a:gsLst>
            <a:lin ang="16200000" scaled="1"/>
            <a:tileRect/>
          </a:gra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84" b="0" i="0" u="none" strike="noStrike" kern="0" cap="none" spc="0" normalizeH="0" baseline="0" noProof="0" dirty="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269641287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2_NAV 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D86EF1-0D8D-421E-A4F7-4B7D757DFD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5"/>
          <a:stretch/>
        </p:blipFill>
        <p:spPr>
          <a:xfrm>
            <a:off x="-3174" y="0"/>
            <a:ext cx="12201523" cy="6858000"/>
          </a:xfrm>
          <a:prstGeom prst="rect">
            <a:avLst/>
          </a:prstGeom>
        </p:spPr>
      </p:pic>
    </p:spTree>
    <p:extLst>
      <p:ext uri="{BB962C8B-B14F-4D97-AF65-F5344CB8AC3E}">
        <p14:creationId xmlns:p14="http://schemas.microsoft.com/office/powerpoint/2010/main" val="5663829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9"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9" noProof="0" dirty="0">
              <a:solidFill>
                <a:schemeClr val="bg1"/>
              </a:solidFill>
              <a:latin typeface="+mn-lt"/>
              <a:cs typeface="Arial" pitchFamily="34" charset="0"/>
            </a:endParaRPr>
          </a:p>
        </p:txBody>
      </p:sp>
      <p:sp>
        <p:nvSpPr>
          <p:cNvPr id="6" name="Title 5"/>
          <p:cNvSpPr>
            <a:spLocks noGrp="1"/>
          </p:cNvSpPr>
          <p:nvPr>
            <p:ph type="title"/>
          </p:nvPr>
        </p:nvSpPr>
        <p:spPr>
          <a:xfrm>
            <a:off x="609919" y="274637"/>
            <a:ext cx="10982751" cy="77665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920230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Approved question tal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200021" cy="6870033"/>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839" y="385087"/>
            <a:ext cx="5413375" cy="4572000"/>
          </a:xfrm>
          <a:prstGeom prst="rect">
            <a:avLst/>
          </a:prstGeom>
        </p:spPr>
      </p:pic>
      <p:sp>
        <p:nvSpPr>
          <p:cNvPr id="11" name="Title 1"/>
          <p:cNvSpPr>
            <a:spLocks noGrp="1"/>
          </p:cNvSpPr>
          <p:nvPr>
            <p:ph type="ctrTitle"/>
          </p:nvPr>
        </p:nvSpPr>
        <p:spPr>
          <a:xfrm>
            <a:off x="996696" y="1691640"/>
            <a:ext cx="4597400" cy="860400"/>
          </a:xfrm>
          <a:prstGeom prst="rect">
            <a:avLst/>
          </a:prstGeom>
        </p:spPr>
        <p:txBody>
          <a:bodyPr/>
          <a:lstStyle>
            <a:lvl1pPr>
              <a:defRPr>
                <a:solidFill>
                  <a:schemeClr val="tx2"/>
                </a:solidFill>
                <a:latin typeface="EYInterstate" panose="02000503020000020004" pitchFamily="2" charset="0"/>
                <a:cs typeface="Arial" pitchFamily="34" charset="0"/>
              </a:defRPr>
            </a:lvl1pPr>
          </a:lstStyle>
          <a:p>
            <a:r>
              <a:rPr lang="en-US"/>
              <a:t>Click to edit Master title style</a:t>
            </a:r>
            <a:endParaRPr lang="en-GB"/>
          </a:p>
        </p:txBody>
      </p:sp>
      <p:sp>
        <p:nvSpPr>
          <p:cNvPr id="14" name="Subtitle 2"/>
          <p:cNvSpPr>
            <a:spLocks noGrp="1"/>
          </p:cNvSpPr>
          <p:nvPr>
            <p:ph type="subTitle" idx="1"/>
          </p:nvPr>
        </p:nvSpPr>
        <p:spPr>
          <a:xfrm>
            <a:off x="996696" y="2660904"/>
            <a:ext cx="4597400" cy="645742"/>
          </a:xfrm>
          <a:prstGeom prst="rect">
            <a:avLst/>
          </a:prstGeom>
        </p:spPr>
        <p:txBody>
          <a:bodyPr/>
          <a:lstStyle>
            <a:lvl1pPr marL="0" indent="0" algn="l">
              <a:buNone/>
              <a:defRPr sz="1999">
                <a:solidFill>
                  <a:schemeClr val="tx2"/>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Tree>
    <p:extLst>
      <p:ext uri="{BB962C8B-B14F-4D97-AF65-F5344CB8AC3E}">
        <p14:creationId xmlns:p14="http://schemas.microsoft.com/office/powerpoint/2010/main" val="23007929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919" y="2057400"/>
            <a:ext cx="10978515" cy="4068216"/>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8350" cy="1914401"/>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grpSp>
        <p:nvGrpSpPr>
          <p:cNvPr id="9" name="Group 8"/>
          <p:cNvGrpSpPr/>
          <p:nvPr userDrawn="1"/>
        </p:nvGrpSpPr>
        <p:grpSpPr>
          <a:xfrm>
            <a:off x="563669" y="660464"/>
            <a:ext cx="10628320" cy="1119587"/>
            <a:chOff x="563668" y="596962"/>
            <a:chExt cx="10628320" cy="1119587"/>
          </a:xfrm>
        </p:grpSpPr>
        <p:sp>
          <p:nvSpPr>
            <p:cNvPr id="10" name="Oval 9"/>
            <p:cNvSpPr/>
            <p:nvPr/>
          </p:nvSpPr>
          <p:spPr>
            <a:xfrm>
              <a:off x="8974157" y="1249026"/>
              <a:ext cx="328571" cy="330019"/>
            </a:xfrm>
            <a:prstGeom prst="ellipse">
              <a:avLst/>
            </a:prstGeom>
            <a:solidFill>
              <a:schemeClr val="accent5"/>
            </a:solidFill>
            <a:ln w="12700" cap="flat" cmpd="sng" algn="ctr">
              <a:noFill/>
              <a:prstDash val="solid"/>
              <a:miter lim="800000"/>
            </a:ln>
            <a:effectLst/>
          </p:spPr>
          <p:txBody>
            <a:bodyPr lIns="91362" tIns="45683" rIns="91362" bIns="45683" rtlCol="0" anchor="ctr"/>
            <a:lstStyle/>
            <a:p>
              <a:pPr marL="0" marR="0" lvl="0" indent="0" algn="ctr" defTabSz="913175" eaLnBrk="1" fontAlgn="auto" latinLnBrk="0" hangingPunct="1">
                <a:lnSpc>
                  <a:spcPct val="100000"/>
                </a:lnSpc>
                <a:spcBef>
                  <a:spcPts val="0"/>
                </a:spcBef>
                <a:spcAft>
                  <a:spcPts val="0"/>
                </a:spcAft>
                <a:buClrTx/>
                <a:buSzTx/>
                <a:buFont typeface="Arial" charset="0"/>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ndParaRPr>
            </a:p>
          </p:txBody>
        </p:sp>
        <p:sp>
          <p:nvSpPr>
            <p:cNvPr id="11" name="Oval 10"/>
            <p:cNvSpPr/>
            <p:nvPr/>
          </p:nvSpPr>
          <p:spPr>
            <a:xfrm>
              <a:off x="7480976" y="754000"/>
              <a:ext cx="671752" cy="674716"/>
            </a:xfrm>
            <a:prstGeom prst="ellipse">
              <a:avLst/>
            </a:prstGeom>
            <a:solidFill>
              <a:schemeClr val="accent5"/>
            </a:solidFill>
            <a:ln w="12700" cap="flat" cmpd="sng" algn="ctr">
              <a:noFill/>
              <a:prstDash val="solid"/>
              <a:miter lim="800000"/>
            </a:ln>
            <a:effectLst/>
          </p:spPr>
          <p:txBody>
            <a:bodyPr lIns="91362" tIns="45683" rIns="91362" bIns="45683" rtlCol="0" anchor="ctr"/>
            <a:lstStyle/>
            <a:p>
              <a:pPr marL="0" marR="0" lvl="0" indent="0" algn="ctr" defTabSz="913175" eaLnBrk="1" fontAlgn="auto" latinLnBrk="0" hangingPunct="1">
                <a:lnSpc>
                  <a:spcPct val="100000"/>
                </a:lnSpc>
                <a:spcBef>
                  <a:spcPts val="0"/>
                </a:spcBef>
                <a:spcAft>
                  <a:spcPts val="0"/>
                </a:spcAft>
                <a:buClrTx/>
                <a:buSzTx/>
                <a:buFont typeface="Arial" charset="0"/>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ndParaRPr>
            </a:p>
          </p:txBody>
        </p:sp>
        <p:pic>
          <p:nvPicPr>
            <p:cNvPr id="12" name="Picture 14" descr="https://cdn0.iconfinder.com/data/icons/large-black-icons/512/Lock_secure_security_password.png"/>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7611467" y="890852"/>
              <a:ext cx="410777" cy="41258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5325282" y="919009"/>
              <a:ext cx="794037" cy="797540"/>
            </a:xfrm>
            <a:prstGeom prst="ellipse">
              <a:avLst/>
            </a:prstGeom>
            <a:solidFill>
              <a:schemeClr val="accent5"/>
            </a:solidFill>
            <a:ln w="12700" cap="flat" cmpd="sng" algn="ctr">
              <a:noFill/>
              <a:prstDash val="solid"/>
              <a:miter lim="800000"/>
            </a:ln>
            <a:effectLst/>
          </p:spPr>
          <p:txBody>
            <a:bodyPr lIns="91362" tIns="45683" rIns="91362" bIns="45683" rtlCol="0" anchor="ctr"/>
            <a:lstStyle/>
            <a:p>
              <a:pPr marL="0" marR="0" lvl="0" indent="0" algn="ctr" defTabSz="913175" eaLnBrk="1" fontAlgn="auto" latinLnBrk="0" hangingPunct="1">
                <a:lnSpc>
                  <a:spcPct val="100000"/>
                </a:lnSpc>
                <a:spcBef>
                  <a:spcPts val="0"/>
                </a:spcBef>
                <a:spcAft>
                  <a:spcPts val="0"/>
                </a:spcAft>
                <a:buClrTx/>
                <a:buSzTx/>
                <a:buFont typeface="Arial" charset="0"/>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ndParaRPr>
            </a:p>
          </p:txBody>
        </p:sp>
        <p:pic>
          <p:nvPicPr>
            <p:cNvPr id="14" name="Picture 13"/>
            <p:cNvPicPr>
              <a:picLocks noChangeAspect="1"/>
            </p:cNvPicPr>
            <p:nvPr/>
          </p:nvPicPr>
          <p:blipFill>
            <a:blip r:embed="rId4">
              <a:lum bright="70000" contrast="-70000"/>
              <a:extLst>
                <a:ext uri="{28A0092B-C50C-407E-A947-70E740481C1C}">
                  <a14:useLocalDpi xmlns:a14="http://schemas.microsoft.com/office/drawing/2010/main"/>
                </a:ext>
              </a:extLst>
            </a:blip>
            <a:stretch>
              <a:fillRect/>
            </a:stretch>
          </p:blipFill>
          <p:spPr>
            <a:xfrm>
              <a:off x="5433597" y="1064173"/>
              <a:ext cx="545126" cy="547531"/>
            </a:xfrm>
            <a:prstGeom prst="rect">
              <a:avLst/>
            </a:prstGeom>
          </p:spPr>
        </p:pic>
        <p:sp>
          <p:nvSpPr>
            <p:cNvPr id="15" name="Oval 14"/>
            <p:cNvSpPr/>
            <p:nvPr/>
          </p:nvSpPr>
          <p:spPr>
            <a:xfrm>
              <a:off x="10520236" y="904329"/>
              <a:ext cx="671752" cy="674716"/>
            </a:xfrm>
            <a:prstGeom prst="ellipse">
              <a:avLst/>
            </a:prstGeom>
            <a:solidFill>
              <a:schemeClr val="accent5"/>
            </a:solidFill>
            <a:ln w="12700" cap="flat" cmpd="sng" algn="ctr">
              <a:noFill/>
              <a:prstDash val="solid"/>
              <a:miter lim="800000"/>
            </a:ln>
            <a:effectLst/>
          </p:spPr>
          <p:txBody>
            <a:bodyPr lIns="91362" tIns="45683" rIns="91362" bIns="45683" rtlCol="0" anchor="ctr"/>
            <a:lstStyle/>
            <a:p>
              <a:pPr marL="0" marR="0" lvl="0" indent="0" algn="ctr" defTabSz="913175" eaLnBrk="1" fontAlgn="auto" latinLnBrk="0" hangingPunct="1">
                <a:lnSpc>
                  <a:spcPct val="100000"/>
                </a:lnSpc>
                <a:spcBef>
                  <a:spcPts val="0"/>
                </a:spcBef>
                <a:spcAft>
                  <a:spcPts val="0"/>
                </a:spcAft>
                <a:buClrTx/>
                <a:buSzTx/>
                <a:buFont typeface="Arial" charset="0"/>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ndParaRPr>
            </a:p>
          </p:txBody>
        </p:sp>
        <p:sp>
          <p:nvSpPr>
            <p:cNvPr id="16" name="Oval 15"/>
            <p:cNvSpPr/>
            <p:nvPr/>
          </p:nvSpPr>
          <p:spPr>
            <a:xfrm>
              <a:off x="2813489" y="836504"/>
              <a:ext cx="657137" cy="660036"/>
            </a:xfrm>
            <a:prstGeom prst="ellipse">
              <a:avLst/>
            </a:prstGeom>
            <a:solidFill>
              <a:schemeClr val="accent5"/>
            </a:solidFill>
            <a:ln w="12700" cap="flat" cmpd="sng" algn="ctr">
              <a:noFill/>
              <a:prstDash val="solid"/>
              <a:miter lim="800000"/>
            </a:ln>
            <a:effectLst/>
          </p:spPr>
          <p:txBody>
            <a:bodyPr lIns="91362" tIns="45683" rIns="91362" bIns="45683" rtlCol="0" anchor="ctr"/>
            <a:lstStyle/>
            <a:p>
              <a:pPr marL="0" marR="0" lvl="0" indent="0" algn="ctr" defTabSz="913175" eaLnBrk="1" fontAlgn="auto" latinLnBrk="0" hangingPunct="1">
                <a:lnSpc>
                  <a:spcPct val="100000"/>
                </a:lnSpc>
                <a:spcBef>
                  <a:spcPts val="0"/>
                </a:spcBef>
                <a:spcAft>
                  <a:spcPts val="0"/>
                </a:spcAft>
                <a:buClrTx/>
                <a:buSzTx/>
                <a:buFont typeface="Arial" charset="0"/>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ndParaRPr>
            </a:p>
          </p:txBody>
        </p:sp>
        <p:pic>
          <p:nvPicPr>
            <p:cNvPr id="17" name="Picture 2" descr="https://d30y9cdsu7xlg0.cloudfront.net/png/3047-200.png"/>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2895287" y="916459"/>
              <a:ext cx="514550" cy="516821"/>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603622" y="596962"/>
              <a:ext cx="824105" cy="824102"/>
            </a:xfrm>
            <a:prstGeom prst="ellipse">
              <a:avLst/>
            </a:prstGeom>
            <a:solidFill>
              <a:schemeClr val="accent5"/>
            </a:solidFill>
            <a:ln w="12700" cap="flat" cmpd="sng" algn="ctr">
              <a:noFill/>
              <a:prstDash val="solid"/>
              <a:miter lim="800000"/>
            </a:ln>
            <a:effectLst/>
          </p:spPr>
          <p:txBody>
            <a:bodyPr lIns="91362" tIns="45683" rIns="91362" bIns="45683" rtlCol="0" anchor="ctr"/>
            <a:lstStyle/>
            <a:p>
              <a:pPr marL="0" marR="0" lvl="0" indent="0" algn="ctr" defTabSz="913175" eaLnBrk="1" fontAlgn="auto" latinLnBrk="0" hangingPunct="1">
                <a:lnSpc>
                  <a:spcPct val="100000"/>
                </a:lnSpc>
                <a:spcBef>
                  <a:spcPts val="0"/>
                </a:spcBef>
                <a:spcAft>
                  <a:spcPts val="0"/>
                </a:spcAft>
                <a:buClrTx/>
                <a:buSzTx/>
                <a:buFont typeface="Arial" charset="0"/>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ndParaRPr>
            </a:p>
          </p:txBody>
        </p:sp>
        <p:pic>
          <p:nvPicPr>
            <p:cNvPr id="19" name="Picture 18" descr="http://www.theaustin.com/sites/default/files/images/supply-chain.png"/>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563668" y="692135"/>
              <a:ext cx="801073" cy="6408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preferRelativeResize="0">
              <a:picLocks/>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10666788" y="1009013"/>
              <a:ext cx="410777" cy="475791"/>
            </a:xfrm>
            <a:prstGeom prst="rect">
              <a:avLst/>
            </a:prstGeom>
          </p:spPr>
        </p:pic>
        <p:sp>
          <p:nvSpPr>
            <p:cNvPr id="21" name="Freeform 137"/>
            <p:cNvSpPr>
              <a:spLocks noEditPoints="1"/>
            </p:cNvSpPr>
            <p:nvPr/>
          </p:nvSpPr>
          <p:spPr bwMode="auto">
            <a:xfrm>
              <a:off x="9048086" y="1317470"/>
              <a:ext cx="192264" cy="228442"/>
            </a:xfrm>
            <a:custGeom>
              <a:avLst/>
              <a:gdLst>
                <a:gd name="T0" fmla="*/ 769 w 800"/>
                <a:gd name="T1" fmla="*/ 130 h 953"/>
                <a:gd name="T2" fmla="*/ 416 w 800"/>
                <a:gd name="T3" fmla="*/ 3 h 953"/>
                <a:gd name="T4" fmla="*/ 400 w 800"/>
                <a:gd name="T5" fmla="*/ 0 h 953"/>
                <a:gd name="T6" fmla="*/ 384 w 800"/>
                <a:gd name="T7" fmla="*/ 3 h 953"/>
                <a:gd name="T8" fmla="*/ 32 w 800"/>
                <a:gd name="T9" fmla="*/ 130 h 953"/>
                <a:gd name="T10" fmla="*/ 0 w 800"/>
                <a:gd name="T11" fmla="*/ 175 h 953"/>
                <a:gd name="T12" fmla="*/ 0 w 800"/>
                <a:gd name="T13" fmla="*/ 477 h 953"/>
                <a:gd name="T14" fmla="*/ 63 w 800"/>
                <a:gd name="T15" fmla="*/ 677 h 953"/>
                <a:gd name="T16" fmla="*/ 194 w 800"/>
                <a:gd name="T17" fmla="*/ 823 h 953"/>
                <a:gd name="T18" fmla="*/ 380 w 800"/>
                <a:gd name="T19" fmla="*/ 948 h 953"/>
                <a:gd name="T20" fmla="*/ 401 w 800"/>
                <a:gd name="T21" fmla="*/ 953 h 953"/>
                <a:gd name="T22" fmla="*/ 422 w 800"/>
                <a:gd name="T23" fmla="*/ 948 h 953"/>
                <a:gd name="T24" fmla="*/ 608 w 800"/>
                <a:gd name="T25" fmla="*/ 824 h 953"/>
                <a:gd name="T26" fmla="*/ 738 w 800"/>
                <a:gd name="T27" fmla="*/ 678 h 953"/>
                <a:gd name="T28" fmla="*/ 800 w 800"/>
                <a:gd name="T29" fmla="*/ 477 h 953"/>
                <a:gd name="T30" fmla="*/ 800 w 800"/>
                <a:gd name="T31" fmla="*/ 175 h 953"/>
                <a:gd name="T32" fmla="*/ 769 w 800"/>
                <a:gd name="T33" fmla="*/ 130 h 953"/>
                <a:gd name="T34" fmla="*/ 77 w 800"/>
                <a:gd name="T35" fmla="*/ 476 h 953"/>
                <a:gd name="T36" fmla="*/ 77 w 800"/>
                <a:gd name="T37" fmla="*/ 211 h 953"/>
                <a:gd name="T38" fmla="*/ 92 w 800"/>
                <a:gd name="T39" fmla="*/ 189 h 953"/>
                <a:gd name="T40" fmla="*/ 391 w 800"/>
                <a:gd name="T41" fmla="*/ 80 h 953"/>
                <a:gd name="T42" fmla="*/ 400 w 800"/>
                <a:gd name="T43" fmla="*/ 78 h 953"/>
                <a:gd name="T44" fmla="*/ 400 w 800"/>
                <a:gd name="T45" fmla="*/ 477 h 953"/>
                <a:gd name="T46" fmla="*/ 725 w 800"/>
                <a:gd name="T47" fmla="*/ 477 h 953"/>
                <a:gd name="T48" fmla="*/ 726 w 800"/>
                <a:gd name="T49" fmla="*/ 477 h 953"/>
                <a:gd name="T50" fmla="*/ 596 w 800"/>
                <a:gd name="T51" fmla="*/ 734 h 953"/>
                <a:gd name="T52" fmla="*/ 413 w 800"/>
                <a:gd name="T53" fmla="*/ 868 h 953"/>
                <a:gd name="T54" fmla="*/ 400 w 800"/>
                <a:gd name="T55" fmla="*/ 871 h 953"/>
                <a:gd name="T56" fmla="*/ 400 w 800"/>
                <a:gd name="T57" fmla="*/ 476 h 953"/>
                <a:gd name="T58" fmla="*/ 77 w 800"/>
                <a:gd name="T59" fmla="*/ 476 h 953"/>
                <a:gd name="T60" fmla="*/ 77 w 800"/>
                <a:gd name="T61" fmla="*/ 476 h 953"/>
                <a:gd name="T62" fmla="*/ 77 w 800"/>
                <a:gd name="T63" fmla="*/ 47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953">
                  <a:moveTo>
                    <a:pt x="769" y="130"/>
                  </a:moveTo>
                  <a:cubicBezTo>
                    <a:pt x="416" y="3"/>
                    <a:pt x="416" y="3"/>
                    <a:pt x="416" y="3"/>
                  </a:cubicBezTo>
                  <a:cubicBezTo>
                    <a:pt x="411" y="1"/>
                    <a:pt x="405" y="0"/>
                    <a:pt x="400" y="0"/>
                  </a:cubicBezTo>
                  <a:cubicBezTo>
                    <a:pt x="394" y="0"/>
                    <a:pt x="389" y="1"/>
                    <a:pt x="384" y="3"/>
                  </a:cubicBezTo>
                  <a:cubicBezTo>
                    <a:pt x="32" y="130"/>
                    <a:pt x="32" y="130"/>
                    <a:pt x="32" y="130"/>
                  </a:cubicBezTo>
                  <a:cubicBezTo>
                    <a:pt x="13" y="137"/>
                    <a:pt x="0" y="155"/>
                    <a:pt x="0" y="175"/>
                  </a:cubicBezTo>
                  <a:cubicBezTo>
                    <a:pt x="0" y="477"/>
                    <a:pt x="0" y="477"/>
                    <a:pt x="0" y="477"/>
                  </a:cubicBezTo>
                  <a:cubicBezTo>
                    <a:pt x="0" y="544"/>
                    <a:pt x="22" y="611"/>
                    <a:pt x="63" y="677"/>
                  </a:cubicBezTo>
                  <a:cubicBezTo>
                    <a:pt x="95" y="727"/>
                    <a:pt x="139" y="776"/>
                    <a:pt x="194" y="823"/>
                  </a:cubicBezTo>
                  <a:cubicBezTo>
                    <a:pt x="285" y="901"/>
                    <a:pt x="376" y="946"/>
                    <a:pt x="380" y="948"/>
                  </a:cubicBezTo>
                  <a:cubicBezTo>
                    <a:pt x="386" y="952"/>
                    <a:pt x="394" y="953"/>
                    <a:pt x="401" y="953"/>
                  </a:cubicBezTo>
                  <a:cubicBezTo>
                    <a:pt x="408" y="953"/>
                    <a:pt x="415" y="952"/>
                    <a:pt x="422" y="948"/>
                  </a:cubicBezTo>
                  <a:cubicBezTo>
                    <a:pt x="426" y="947"/>
                    <a:pt x="517" y="902"/>
                    <a:pt x="608" y="824"/>
                  </a:cubicBezTo>
                  <a:cubicBezTo>
                    <a:pt x="663" y="777"/>
                    <a:pt x="706" y="728"/>
                    <a:pt x="738" y="678"/>
                  </a:cubicBezTo>
                  <a:cubicBezTo>
                    <a:pt x="779" y="612"/>
                    <a:pt x="800" y="545"/>
                    <a:pt x="800" y="477"/>
                  </a:cubicBezTo>
                  <a:cubicBezTo>
                    <a:pt x="800" y="175"/>
                    <a:pt x="800" y="175"/>
                    <a:pt x="800" y="175"/>
                  </a:cubicBezTo>
                  <a:cubicBezTo>
                    <a:pt x="800" y="155"/>
                    <a:pt x="788" y="137"/>
                    <a:pt x="769" y="130"/>
                  </a:cubicBezTo>
                  <a:close/>
                  <a:moveTo>
                    <a:pt x="77" y="476"/>
                  </a:moveTo>
                  <a:cubicBezTo>
                    <a:pt x="77" y="211"/>
                    <a:pt x="77" y="211"/>
                    <a:pt x="77" y="211"/>
                  </a:cubicBezTo>
                  <a:cubicBezTo>
                    <a:pt x="77" y="201"/>
                    <a:pt x="83" y="192"/>
                    <a:pt x="92" y="189"/>
                  </a:cubicBezTo>
                  <a:cubicBezTo>
                    <a:pt x="391" y="80"/>
                    <a:pt x="391" y="80"/>
                    <a:pt x="391" y="80"/>
                  </a:cubicBezTo>
                  <a:cubicBezTo>
                    <a:pt x="394" y="79"/>
                    <a:pt x="397" y="78"/>
                    <a:pt x="400" y="78"/>
                  </a:cubicBezTo>
                  <a:cubicBezTo>
                    <a:pt x="400" y="477"/>
                    <a:pt x="400" y="477"/>
                    <a:pt x="400" y="477"/>
                  </a:cubicBezTo>
                  <a:cubicBezTo>
                    <a:pt x="725" y="477"/>
                    <a:pt x="725" y="477"/>
                    <a:pt x="725" y="477"/>
                  </a:cubicBezTo>
                  <a:cubicBezTo>
                    <a:pt x="726" y="477"/>
                    <a:pt x="726" y="477"/>
                    <a:pt x="726" y="477"/>
                  </a:cubicBezTo>
                  <a:cubicBezTo>
                    <a:pt x="725" y="564"/>
                    <a:pt x="682" y="650"/>
                    <a:pt x="596" y="734"/>
                  </a:cubicBezTo>
                  <a:cubicBezTo>
                    <a:pt x="528" y="799"/>
                    <a:pt x="452" y="846"/>
                    <a:pt x="413" y="868"/>
                  </a:cubicBezTo>
                  <a:cubicBezTo>
                    <a:pt x="409" y="870"/>
                    <a:pt x="403" y="871"/>
                    <a:pt x="400" y="871"/>
                  </a:cubicBezTo>
                  <a:cubicBezTo>
                    <a:pt x="400" y="476"/>
                    <a:pt x="400" y="476"/>
                    <a:pt x="400" y="476"/>
                  </a:cubicBezTo>
                  <a:lnTo>
                    <a:pt x="77" y="476"/>
                  </a:lnTo>
                  <a:close/>
                  <a:moveTo>
                    <a:pt x="77" y="476"/>
                  </a:moveTo>
                  <a:cubicBezTo>
                    <a:pt x="77" y="476"/>
                    <a:pt x="77" y="476"/>
                    <a:pt x="77" y="476"/>
                  </a:cubicBezTo>
                </a:path>
              </a:pathLst>
            </a:custGeom>
            <a:solidFill>
              <a:srgbClr val="F0F0F0"/>
            </a:solidFill>
            <a:ln>
              <a:noFill/>
            </a:ln>
          </p:spPr>
          <p:txBody>
            <a:bodyPr vert="horz" wrap="square" lIns="91440" tIns="45720" rIns="91440" bIns="45720" numCol="1" anchor="t" anchorCtr="0" compatLnSpc="1">
              <a:prstTxWarp prst="textNoShape">
                <a:avLst/>
              </a:prstTxWarp>
            </a:bodyPr>
            <a:lstStyle/>
            <a:p>
              <a:pPr marL="0" marR="0" lvl="0" indent="0" algn="l"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a:ln>
                  <a:noFill/>
                </a:ln>
                <a:solidFill>
                  <a:srgbClr val="000000"/>
                </a:solidFill>
                <a:effectLst/>
                <a:uLnTx/>
                <a:uFillTx/>
                <a:latin typeface="Arial"/>
              </a:endParaRPr>
            </a:p>
          </p:txBody>
        </p:sp>
      </p:grpSp>
    </p:spTree>
    <p:extLst>
      <p:ext uri="{BB962C8B-B14F-4D97-AF65-F5344CB8AC3E}">
        <p14:creationId xmlns:p14="http://schemas.microsoft.com/office/powerpoint/2010/main" val="1145603156"/>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465508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52326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189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Prepared by Ernst &amp; Young LLP – Confidential</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72ED32E-BD88-4156-B280-7BC3855BFE0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 y="0"/>
            <a:ext cx="12198349" cy="1316524"/>
          </a:xfrm>
          <a:prstGeom prst="rect">
            <a:avLst/>
          </a:prstGeom>
        </p:spPr>
      </p:pic>
      <p:sp>
        <p:nvSpPr>
          <p:cNvPr id="2" name="Title 1"/>
          <p:cNvSpPr>
            <a:spLocks noGrp="1"/>
          </p:cNvSpPr>
          <p:nvPr>
            <p:ph type="title"/>
          </p:nvPr>
        </p:nvSpPr>
        <p:spPr>
          <a:xfrm>
            <a:off x="383557" y="456124"/>
            <a:ext cx="10978515" cy="860400"/>
          </a:xfrm>
        </p:spPr>
        <p:txBody>
          <a:bodyPr/>
          <a:lstStyle>
            <a:lvl1pPr>
              <a:defRPr>
                <a:solidFill>
                  <a:schemeClr val="accent2"/>
                </a:solidFill>
              </a:defRPr>
            </a:lvl1pPr>
          </a:lstStyle>
          <a:p>
            <a:r>
              <a:rPr lang="en-US"/>
              <a:t>Click to edit Master title style</a:t>
            </a:r>
            <a:endParaRPr lang="en-GB"/>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6884087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1425577"/>
            <a:ext cx="5387605" cy="470058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425577"/>
            <a:ext cx="5387605" cy="470058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2"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0358039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2648" y="2130551"/>
            <a:ext cx="5393208" cy="3995928"/>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2130551"/>
            <a:ext cx="5393208" cy="3995928"/>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0"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9594898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7"/>
            <a:ext cx="10978515"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9219574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8183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5723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52" name="think-cell Slide" r:id="rId4" imgW="216" imgH="216" progId="TCLayout.ActiveDocument.1">
                  <p:embed/>
                </p:oleObj>
              </mc:Choice>
              <mc:Fallback>
                <p:oleObj name="think-cell Slide" r:id="rId4" imgW="216" imgH="216" progId="TCLayout.ActiveDocument.1">
                  <p:embed/>
                  <p:pic>
                    <p:nvPicPr>
                      <p:cNvPr id="5" name="Object 4"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a:xfrm>
            <a:off x="1495518" y="6519672"/>
            <a:ext cx="1371600" cy="201168"/>
          </a:xfrm>
          <a:prstGeom prst="rect">
            <a:avLst/>
          </a:prstGeom>
        </p:spPr>
        <p:txBody>
          <a:bodyPr/>
          <a:lstStyle>
            <a:lvl1pPr>
              <a:defRPr>
                <a:solidFill>
                  <a:schemeClr val="bg1"/>
                </a:solidFill>
              </a:defRPr>
            </a:lvl1pPr>
          </a:lstStyle>
          <a:p>
            <a:endParaRPr lang="en-US"/>
          </a:p>
        </p:txBody>
      </p:sp>
      <p:sp>
        <p:nvSpPr>
          <p:cNvPr id="4" name="Footer Placeholder 3"/>
          <p:cNvSpPr>
            <a:spLocks noGrp="1"/>
          </p:cNvSpPr>
          <p:nvPr>
            <p:ph type="ftr" sz="quarter" idx="11"/>
          </p:nvPr>
        </p:nvSpPr>
        <p:spPr>
          <a:xfrm>
            <a:off x="3426608" y="6550621"/>
            <a:ext cx="4581585" cy="201168"/>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185249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Approved question w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059" y="795"/>
          <a:ext cx="1059" cy="794"/>
        </p:xfrm>
        <a:graphic>
          <a:graphicData uri="http://schemas.openxmlformats.org/presentationml/2006/ole">
            <mc:AlternateContent xmlns:mc="http://schemas.openxmlformats.org/markup-compatibility/2006">
              <mc:Choice xmlns:v="urn:schemas-microsoft-com:vml" Requires="v">
                <p:oleObj spid="_x0000_s3076"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059" y="795"/>
                        <a:ext cx="1059" cy="794"/>
                      </a:xfrm>
                      <a:prstGeom prst="rect">
                        <a:avLst/>
                      </a:prstGeom>
                    </p:spPr>
                  </p:pic>
                </p:oleObj>
              </mc:Fallback>
            </mc:AlternateContent>
          </a:graphicData>
        </a:graphic>
      </p:graphicFrame>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
        <p:nvSpPr>
          <p:cNvPr id="16" name="Freeform: Shape 15">
            <a:extLst>
              <a:ext uri="{FF2B5EF4-FFF2-40B4-BE49-F238E27FC236}">
                <a16:creationId xmlns:a16="http://schemas.microsoft.com/office/drawing/2014/main" id="{D38BC68C-0A96-45FE-A8B7-FA9CF00849F8}"/>
              </a:ext>
            </a:extLst>
          </p:cNvPr>
          <p:cNvSpPr/>
          <p:nvPr userDrawn="1"/>
        </p:nvSpPr>
        <p:spPr>
          <a:xfrm>
            <a:off x="924042" y="560718"/>
            <a:ext cx="4384501" cy="3631721"/>
          </a:xfrm>
          <a:custGeom>
            <a:avLst/>
            <a:gdLst>
              <a:gd name="connsiteX0" fmla="*/ 4382219 w 4382219"/>
              <a:gd name="connsiteY0" fmla="*/ 0 h 3631721"/>
              <a:gd name="connsiteX1" fmla="*/ 4382219 w 4382219"/>
              <a:gd name="connsiteY1" fmla="*/ 3545457 h 3631721"/>
              <a:gd name="connsiteX2" fmla="*/ 0 w 4382219"/>
              <a:gd name="connsiteY2" fmla="*/ 3545457 h 3631721"/>
              <a:gd name="connsiteX3" fmla="*/ 0 w 4382219"/>
              <a:gd name="connsiteY3" fmla="*/ 3631721 h 3631721"/>
              <a:gd name="connsiteX4" fmla="*/ 0 w 4382219"/>
              <a:gd name="connsiteY4" fmla="*/ 577970 h 3631721"/>
              <a:gd name="connsiteX5" fmla="*/ 4382219 w 4382219"/>
              <a:gd name="connsiteY5" fmla="*/ 0 h 363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219" h="3631721">
                <a:moveTo>
                  <a:pt x="4382219" y="0"/>
                </a:moveTo>
                <a:lnTo>
                  <a:pt x="4382219" y="3545457"/>
                </a:lnTo>
                <a:lnTo>
                  <a:pt x="0" y="3545457"/>
                </a:lnTo>
                <a:lnTo>
                  <a:pt x="0" y="3631721"/>
                </a:lnTo>
                <a:lnTo>
                  <a:pt x="0" y="577970"/>
                </a:lnTo>
                <a:lnTo>
                  <a:pt x="4382219" y="0"/>
                </a:lnTo>
                <a:close/>
              </a:path>
            </a:pathLst>
          </a:cu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18" name="Subtitle 2">
            <a:extLst>
              <a:ext uri="{FF2B5EF4-FFF2-40B4-BE49-F238E27FC236}">
                <a16:creationId xmlns:a16="http://schemas.microsoft.com/office/drawing/2014/main" id="{EC1E5940-9B75-4FE5-A32A-6B9B99868C4D}"/>
              </a:ext>
            </a:extLst>
          </p:cNvPr>
          <p:cNvSpPr>
            <a:spLocks noGrp="1"/>
          </p:cNvSpPr>
          <p:nvPr>
            <p:ph type="subTitle" idx="1" hasCustomPrompt="1"/>
          </p:nvPr>
        </p:nvSpPr>
        <p:spPr>
          <a:xfrm>
            <a:off x="1130448" y="2397252"/>
            <a:ext cx="4100418" cy="645742"/>
          </a:xfrm>
        </p:spPr>
        <p:txBody>
          <a:bodyPr/>
          <a:lstStyle>
            <a:lvl1pPr marL="0" indent="0" algn="l">
              <a:buNone/>
              <a:defRPr sz="2000">
                <a:solidFill>
                  <a:srgbClr val="333333"/>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Phase 0 Overview</a:t>
            </a:r>
            <a:endParaRPr lang="en-GB"/>
          </a:p>
        </p:txBody>
      </p:sp>
    </p:spTree>
    <p:extLst>
      <p:ext uri="{BB962C8B-B14F-4D97-AF65-F5344CB8AC3E}">
        <p14:creationId xmlns:p14="http://schemas.microsoft.com/office/powerpoint/2010/main" val="3471556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Divider 1a">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795" y="794"/>
          <a:ext cx="794" cy="794"/>
        </p:xfrm>
        <a:graphic>
          <a:graphicData uri="http://schemas.openxmlformats.org/presentationml/2006/ole">
            <mc:AlternateContent xmlns:mc="http://schemas.openxmlformats.org/markup-compatibility/2006">
              <mc:Choice xmlns:v="urn:schemas-microsoft-com:vml" Requires="v">
                <p:oleObj spid="_x0000_s4100"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795" y="794"/>
                        <a:ext cx="794" cy="794"/>
                      </a:xfrm>
                      <a:prstGeom prst="rect">
                        <a:avLst/>
                      </a:prstGeom>
                    </p:spPr>
                  </p:pic>
                </p:oleObj>
              </mc:Fallback>
            </mc:AlternateContent>
          </a:graphicData>
        </a:graphic>
      </p:graphicFrame>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95"/>
            <a:ext cx="12198350" cy="6856215"/>
          </a:xfrm>
          <a:prstGeom prst="rect">
            <a:avLst/>
          </a:prstGeom>
        </p:spPr>
      </p:pic>
      <p:sp>
        <p:nvSpPr>
          <p:cNvPr id="9" name="Rectangle 8"/>
          <p:cNvSpPr/>
          <p:nvPr userDrawn="1"/>
        </p:nvSpPr>
        <p:spPr>
          <a:xfrm>
            <a:off x="0" y="4119240"/>
            <a:ext cx="12198350" cy="1012055"/>
          </a:xfrm>
          <a:prstGeom prst="rect">
            <a:avLst/>
          </a:prstGeom>
          <a:solidFill>
            <a:schemeClr val="bg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hangingPunct="0"/>
            <a:endParaRPr lang="en-US" sz="2699" i="1" kern="0">
              <a:solidFill>
                <a:srgbClr val="000000"/>
              </a:solidFill>
              <a:latin typeface="EYInterstate Light" panose="02000506000000020004" pitchFamily="2" charset="0"/>
              <a:sym typeface="Arial"/>
            </a:endParaRPr>
          </a:p>
        </p:txBody>
      </p:sp>
      <p:sp>
        <p:nvSpPr>
          <p:cNvPr id="4" name="Title Placeholder 1"/>
          <p:cNvSpPr>
            <a:spLocks noGrp="1"/>
          </p:cNvSpPr>
          <p:nvPr>
            <p:ph type="title"/>
          </p:nvPr>
        </p:nvSpPr>
        <p:spPr>
          <a:xfrm>
            <a:off x="609919" y="4226814"/>
            <a:ext cx="10980229" cy="80467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2798">
                <a:solidFill>
                  <a:srgbClr val="FFE600"/>
                </a:solidFill>
              </a:defRPr>
            </a:lvl1pPr>
          </a:lstStyle>
          <a:p>
            <a:pPr lvl="0" algn="l" fontAlgn="base">
              <a:lnSpc>
                <a:spcPct val="85000"/>
              </a:lnSpc>
              <a:spcAft>
                <a:spcPct val="0"/>
              </a:spcAft>
            </a:pPr>
            <a:r>
              <a:rPr lang="en-US"/>
              <a:t>Click to edit Master title style</a:t>
            </a:r>
          </a:p>
        </p:txBody>
      </p:sp>
    </p:spTree>
    <p:extLst>
      <p:ext uri="{BB962C8B-B14F-4D97-AF65-F5344CB8AC3E}">
        <p14:creationId xmlns:p14="http://schemas.microsoft.com/office/powerpoint/2010/main" val="6286610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609919"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rgbClr val="646464"/>
              </a:solidFill>
              <a:cs typeface="Arial"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62999"/>
            <a:ext cx="12198350" cy="1124999"/>
          </a:xfrm>
          <a:prstGeom prst="rect">
            <a:avLst/>
          </a:prstGeom>
        </p:spPr>
      </p:pic>
      <p:sp>
        <p:nvSpPr>
          <p:cNvPr id="3" name="Rectangle 2"/>
          <p:cNvSpPr/>
          <p:nvPr userDrawn="1"/>
        </p:nvSpPr>
        <p:spPr>
          <a:xfrm>
            <a:off x="0" y="-80999"/>
            <a:ext cx="12198350" cy="1124999"/>
          </a:xfrm>
          <a:prstGeom prst="rect">
            <a:avLst/>
          </a:prstGeom>
          <a:solidFill>
            <a:schemeClr val="tx1">
              <a:alpha val="3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rgbClr val="612A8A"/>
              </a:solidFill>
            </a:endParaRPr>
          </a:p>
        </p:txBody>
      </p:sp>
      <p:sp>
        <p:nvSpPr>
          <p:cNvPr id="6" name="Title 5"/>
          <p:cNvSpPr>
            <a:spLocks noGrp="1"/>
          </p:cNvSpPr>
          <p:nvPr>
            <p:ph type="title"/>
          </p:nvPr>
        </p:nvSpPr>
        <p:spPr>
          <a:xfrm>
            <a:off x="609919" y="201600"/>
            <a:ext cx="10982750" cy="860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64698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image" Target="../media/image11.wmf"/><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theme" Target="../theme/theme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106.xml"/><Relationship Id="rId7" Type="http://schemas.openxmlformats.org/officeDocument/2006/relationships/tags" Target="../tags/tag7.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vmlDrawing" Target="../drawings/vmlDrawing7.vml"/><Relationship Id="rId5" Type="http://schemas.openxmlformats.org/officeDocument/2006/relationships/theme" Target="../theme/theme4.xml"/><Relationship Id="rId4" Type="http://schemas.openxmlformats.org/officeDocument/2006/relationships/slideLayout" Target="../slideLayouts/slideLayout107.xml"/><Relationship Id="rId9" Type="http://schemas.openxmlformats.org/officeDocument/2006/relationships/image" Target="../media/image2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Prepared by Ernst &amp; Young LLP – Confidential</a:t>
            </a:r>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839" r:id="rId26"/>
    <p:sldLayoutId id="2147483925" r:id="rId27"/>
    <p:sldLayoutId id="2147483926" r:id="rId28"/>
    <p:sldLayoutId id="2147483840"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Lst>
  <p:hf sldNum="0" hd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Prepared by Ernst &amp; Young LLP – Confidential</a:t>
            </a:r>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996"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3" r:id="rId11"/>
    <p:sldLayoutId id="2147483919" r:id="rId12"/>
    <p:sldLayoutId id="2147483922" r:id="rId13"/>
    <p:sldLayoutId id="2147483924"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27" r:id="rId29"/>
    <p:sldLayoutId id="2147483928" r:id="rId30"/>
    <p:sldLayoutId id="2147483918" r:id="rId31"/>
    <p:sldLayoutId id="2147483968" r:id="rId32"/>
    <p:sldLayoutId id="2147483971" r:id="rId33"/>
    <p:sldLayoutId id="2147483992" r:id="rId34"/>
  </p:sldLayoutIdLst>
  <p:hf sldNum="0" hd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2057400"/>
            <a:ext cx="10978515" cy="40682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en-GB" sz="1099">
                <a:solidFill>
                  <a:schemeClr val="bg1"/>
                </a:solidFill>
                <a:latin typeface="EYInterstate Light" panose="02000506000000020004" pitchFamily="2" charset="0"/>
              </a:rPr>
              <a:t>Page </a:t>
            </a:r>
            <a:fld id="{9AE4D82F-B047-469B-AC52-A46321747EAF}" type="slidenum">
              <a:rPr lang="en-GB" sz="1099" smtClean="0">
                <a:solidFill>
                  <a:schemeClr val="bg1"/>
                </a:solidFill>
                <a:latin typeface="EYInterstate Light" panose="02000506000000020004" pitchFamily="2" charset="0"/>
              </a:rPr>
              <a:pPr/>
              <a:t>‹#›</a:t>
            </a:fld>
            <a:endParaRPr lang="en-GB" sz="1099">
              <a:solidFill>
                <a:schemeClr val="bg1"/>
              </a:solidFill>
              <a:latin typeface="EYInterstate Light" panose="02000506000000020004" pitchFamily="2" charset="0"/>
            </a:endParaRPr>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0961" y="6327648"/>
            <a:ext cx="399919" cy="408838"/>
          </a:xfrm>
          <a:prstGeom prst="rect">
            <a:avLst/>
          </a:prstGeom>
        </p:spPr>
      </p:pic>
    </p:spTree>
    <p:extLst>
      <p:ext uri="{BB962C8B-B14F-4D97-AF65-F5344CB8AC3E}">
        <p14:creationId xmlns:p14="http://schemas.microsoft.com/office/powerpoint/2010/main" val="10315259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Lst>
  <p:hf sldNum="0" hdr="0"/>
  <p:txStyles>
    <p:titleStyle>
      <a:lvl1pPr algn="l" defTabSz="913943" rtl="0" eaLnBrk="1" latinLnBrk="0" hangingPunct="1">
        <a:lnSpc>
          <a:spcPct val="85000"/>
        </a:lnSpc>
        <a:spcBef>
          <a:spcPct val="0"/>
        </a:spcBef>
        <a:buNone/>
        <a:defRPr sz="2999" b="1" kern="1200">
          <a:solidFill>
            <a:schemeClr val="bg1"/>
          </a:solidFill>
          <a:latin typeface="EYInterstate" panose="02000503020000020004" pitchFamily="2" charset="0"/>
          <a:ea typeface="+mj-ea"/>
          <a:cs typeface="Arial" pitchFamily="34" charset="0"/>
        </a:defRPr>
      </a:lvl1pPr>
    </p:titleStyle>
    <p:bodyStyle>
      <a:lvl1pPr marL="356438" indent="-356438" algn="l" defTabSz="913943" rtl="0" eaLnBrk="1" latinLnBrk="0" hangingPunct="1">
        <a:spcBef>
          <a:spcPts val="600"/>
        </a:spcBef>
        <a:buClr>
          <a:schemeClr val="accent2"/>
        </a:buClr>
        <a:buSzPct val="100000"/>
        <a:buFont typeface="EYInterstate" panose="02000503020000020004" pitchFamily="2" charset="0"/>
        <a:buChar char="•"/>
        <a:defRPr sz="23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ts val="600"/>
        </a:spcBef>
        <a:buClr>
          <a:schemeClr val="accent2"/>
        </a:buClr>
        <a:buSzPct val="100000"/>
        <a:buFont typeface="EYInterstate" panose="02000503020000020004" pitchFamily="2" charset="0"/>
        <a:buChar char="•"/>
        <a:defRPr sz="19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ts val="600"/>
        </a:spcBef>
        <a:buClr>
          <a:schemeClr val="accent2"/>
        </a:buClr>
        <a:buSzPct val="100000"/>
        <a:buFont typeface="EYInterstate" panose="02000503020000020004" pitchFamily="2" charset="0"/>
        <a:buChar char="•"/>
        <a:defRPr sz="17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ts val="600"/>
        </a:spcBef>
        <a:buClr>
          <a:schemeClr val="accent2"/>
        </a:buClr>
        <a:buSzPct val="100000"/>
        <a:buFont typeface="EYInterstate" panose="02000503020000020004" pitchFamily="2" charset="0"/>
        <a:buChar char="•"/>
        <a:defRPr sz="15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ts val="600"/>
        </a:spcBef>
        <a:buClr>
          <a:schemeClr val="accent2"/>
        </a:buClr>
        <a:buSzPct val="100000"/>
        <a:buFont typeface="EYInterstate" panose="02000503020000020004" pitchFamily="2" charset="0"/>
        <a:buChar char="•"/>
        <a:defRPr sz="15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CC5ED13-3220-44CA-8721-17D46446480C}"/>
              </a:ext>
            </a:extLst>
          </p:cNvPr>
          <p:cNvGraphicFramePr>
            <a:graphicFrameLocks noChangeAspect="1"/>
          </p:cNvGraphicFramePr>
          <p:nvPr userDrawn="1">
            <p:custDataLst>
              <p:tags r:id="rId7"/>
            </p:custDataLst>
          </p:nvPr>
        </p:nvGraphicFramePr>
        <p:xfrm>
          <a:off x="2120" y="2119"/>
          <a:ext cx="2118" cy="2117"/>
        </p:xfrm>
        <a:graphic>
          <a:graphicData uri="http://schemas.openxmlformats.org/presentationml/2006/ole">
            <mc:AlternateContent xmlns:mc="http://schemas.openxmlformats.org/markup-compatibility/2006">
              <mc:Choice xmlns:v="urn:schemas-microsoft-com:vml" Requires="v">
                <p:oleObj spid="_x0000_s7172" name="think-cell Slide" r:id="rId8" imgW="395" imgH="394" progId="TCLayout.ActiveDocument.1">
                  <p:embed/>
                </p:oleObj>
              </mc:Choice>
              <mc:Fallback>
                <p:oleObj name="think-cell Slide" r:id="rId8" imgW="395" imgH="394" progId="TCLayout.ActiveDocument.1">
                  <p:embed/>
                  <p:pic>
                    <p:nvPicPr>
                      <p:cNvPr id="2" name="Object 1" hidden="1">
                        <a:extLst>
                          <a:ext uri="{FF2B5EF4-FFF2-40B4-BE49-F238E27FC236}">
                            <a16:creationId xmlns:a16="http://schemas.microsoft.com/office/drawing/2014/main" id="{2CC5ED13-3220-44CA-8721-17D46446480C}"/>
                          </a:ext>
                        </a:extLst>
                      </p:cNvPr>
                      <p:cNvPicPr/>
                      <p:nvPr/>
                    </p:nvPicPr>
                    <p:blipFill>
                      <a:blip r:embed="rId9"/>
                      <a:stretch>
                        <a:fillRect/>
                      </a:stretch>
                    </p:blipFill>
                    <p:spPr>
                      <a:xfrm>
                        <a:off x="2120" y="2119"/>
                        <a:ext cx="2118" cy="2117"/>
                      </a:xfrm>
                      <a:prstGeom prst="rect">
                        <a:avLst/>
                      </a:prstGeom>
                    </p:spPr>
                  </p:pic>
                </p:oleObj>
              </mc:Fallback>
            </mc:AlternateContent>
          </a:graphicData>
        </a:graphic>
      </p:graphicFrame>
    </p:spTree>
    <p:extLst>
      <p:ext uri="{BB962C8B-B14F-4D97-AF65-F5344CB8AC3E}">
        <p14:creationId xmlns:p14="http://schemas.microsoft.com/office/powerpoint/2010/main" val="4262164913"/>
      </p:ext>
    </p:extLst>
  </p:cSld>
  <p:clrMap bg1="lt1" tx1="dk1" bg2="lt2" tx2="dk2" accent1="accent1" accent2="accent2" accent3="accent3" accent4="accent4" accent5="accent5" accent6="accent6" hlink="hlink" folHlink="folHlink"/>
  <p:sldLayoutIdLst>
    <p:sldLayoutId id="2147483682" r:id="rId1"/>
    <p:sldLayoutId id="2147483676" r:id="rId2"/>
    <p:sldLayoutId id="2147483689" r:id="rId3"/>
    <p:sldLayoutId id="2147483997" r:id="rId4"/>
  </p:sldLayoutIdLst>
  <p:hf hdr="0" ftr="0" dt="0"/>
  <p:txStyles>
    <p:titleStyle>
      <a:lvl1pPr algn="ctr" defTabSz="914246" rtl="0" eaLnBrk="1" latinLnBrk="0" hangingPunct="1">
        <a:lnSpc>
          <a:spcPct val="90000"/>
        </a:lnSpc>
        <a:spcBef>
          <a:spcPct val="0"/>
        </a:spcBef>
        <a:buNone/>
        <a:defRPr sz="5867" b="1" kern="1200">
          <a:solidFill>
            <a:schemeClr val="tx1"/>
          </a:solidFill>
          <a:latin typeface="+mj-lt"/>
          <a:ea typeface="+mj-ea"/>
          <a:cs typeface="+mj-cs"/>
        </a:defRPr>
      </a:lvl1pPr>
    </p:titleStyle>
    <p:body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46" rtl="0" eaLnBrk="1" latinLnBrk="0" hangingPunct="1">
        <a:defRPr sz="1801" kern="1200">
          <a:solidFill>
            <a:schemeClr val="tx1"/>
          </a:solidFill>
          <a:latin typeface="+mn-lt"/>
          <a:ea typeface="+mn-ea"/>
          <a:cs typeface="+mn-cs"/>
        </a:defRPr>
      </a:lvl1pPr>
      <a:lvl2pPr marL="457122" algn="l" defTabSz="914246" rtl="0" eaLnBrk="1" latinLnBrk="0" hangingPunct="1">
        <a:defRPr sz="1801" kern="1200">
          <a:solidFill>
            <a:schemeClr val="tx1"/>
          </a:solidFill>
          <a:latin typeface="+mn-lt"/>
          <a:ea typeface="+mn-ea"/>
          <a:cs typeface="+mn-cs"/>
        </a:defRPr>
      </a:lvl2pPr>
      <a:lvl3pPr marL="914246" algn="l" defTabSz="914246" rtl="0" eaLnBrk="1" latinLnBrk="0" hangingPunct="1">
        <a:defRPr sz="1801" kern="1200">
          <a:solidFill>
            <a:schemeClr val="tx1"/>
          </a:solidFill>
          <a:latin typeface="+mn-lt"/>
          <a:ea typeface="+mn-ea"/>
          <a:cs typeface="+mn-cs"/>
        </a:defRPr>
      </a:lvl3pPr>
      <a:lvl4pPr marL="1371363" algn="l" defTabSz="914246" rtl="0" eaLnBrk="1" latinLnBrk="0" hangingPunct="1">
        <a:defRPr sz="1801" kern="1200">
          <a:solidFill>
            <a:schemeClr val="tx1"/>
          </a:solidFill>
          <a:latin typeface="+mn-lt"/>
          <a:ea typeface="+mn-ea"/>
          <a:cs typeface="+mn-cs"/>
        </a:defRPr>
      </a:lvl4pPr>
      <a:lvl5pPr marL="1828482" algn="l" defTabSz="914246" rtl="0" eaLnBrk="1" latinLnBrk="0" hangingPunct="1">
        <a:defRPr sz="1801" kern="1200">
          <a:solidFill>
            <a:schemeClr val="tx1"/>
          </a:solidFill>
          <a:latin typeface="+mn-lt"/>
          <a:ea typeface="+mn-ea"/>
          <a:cs typeface="+mn-cs"/>
        </a:defRPr>
      </a:lvl5pPr>
      <a:lvl6pPr marL="2285602" algn="l" defTabSz="914246" rtl="0" eaLnBrk="1" latinLnBrk="0" hangingPunct="1">
        <a:defRPr sz="1801" kern="1200">
          <a:solidFill>
            <a:schemeClr val="tx1"/>
          </a:solidFill>
          <a:latin typeface="+mn-lt"/>
          <a:ea typeface="+mn-ea"/>
          <a:cs typeface="+mn-cs"/>
        </a:defRPr>
      </a:lvl6pPr>
      <a:lvl7pPr marL="2742719" algn="l" defTabSz="914246" rtl="0" eaLnBrk="1" latinLnBrk="0" hangingPunct="1">
        <a:defRPr sz="1801" kern="1200">
          <a:solidFill>
            <a:schemeClr val="tx1"/>
          </a:solidFill>
          <a:latin typeface="+mn-lt"/>
          <a:ea typeface="+mn-ea"/>
          <a:cs typeface="+mn-cs"/>
        </a:defRPr>
      </a:lvl7pPr>
      <a:lvl8pPr marL="3199840" algn="l" defTabSz="914246" rtl="0" eaLnBrk="1" latinLnBrk="0" hangingPunct="1">
        <a:defRPr sz="1801" kern="1200">
          <a:solidFill>
            <a:schemeClr val="tx1"/>
          </a:solidFill>
          <a:latin typeface="+mn-lt"/>
          <a:ea typeface="+mn-ea"/>
          <a:cs typeface="+mn-cs"/>
        </a:defRPr>
      </a:lvl8pPr>
      <a:lvl9pPr marL="3656962" algn="l" defTabSz="91424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1.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1.emf"/><Relationship Id="rId5" Type="http://schemas.openxmlformats.org/officeDocument/2006/relationships/oleObject" Target="../embeddings/oleObject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2E9CFE-A192-444A-9238-B1372054F744}"/>
              </a:ext>
            </a:extLst>
          </p:cNvPr>
          <p:cNvSpPr/>
          <p:nvPr/>
        </p:nvSpPr>
        <p:spPr>
          <a:xfrm>
            <a:off x="9522" y="6384006"/>
            <a:ext cx="11445746" cy="473994"/>
          </a:xfrm>
          <a:prstGeom prst="rect">
            <a:avLst/>
          </a:prstGeom>
          <a:solidFill>
            <a:srgbClr val="404042">
              <a:alpha val="88000"/>
            </a:srgbClr>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graphicFrame>
        <p:nvGraphicFramePr>
          <p:cNvPr id="14" name="Object 1" hidden="1">
            <a:extLst>
              <a:ext uri="{FF2B5EF4-FFF2-40B4-BE49-F238E27FC236}">
                <a16:creationId xmlns:a16="http://schemas.microsoft.com/office/drawing/2014/main" id="{D1629830-C7DF-49CC-8C0F-1A612669588D}"/>
              </a:ext>
            </a:extLst>
          </p:cNvPr>
          <p:cNvGraphicFramePr>
            <a:graphicFrameLocks noChangeAspect="1"/>
          </p:cNvGraphicFramePr>
          <p:nvPr>
            <p:custDataLst>
              <p:tags r:id="rId2"/>
            </p:custDataLst>
          </p:nvPr>
        </p:nvGraphicFramePr>
        <p:xfrm>
          <a:off x="7936" y="5157"/>
          <a:ext cx="1586" cy="1586"/>
        </p:xfrm>
        <a:graphic>
          <a:graphicData uri="http://schemas.openxmlformats.org/presentationml/2006/ole">
            <mc:AlternateContent xmlns:mc="http://schemas.openxmlformats.org/markup-compatibility/2006">
              <mc:Choice xmlns:v="urn:schemas-microsoft-com:vml" Requires="v">
                <p:oleObj spid="_x0000_s8196" name="think-cell Slide" r:id="rId5" imgW="347" imgH="348" progId="TCLayout.ActiveDocument.1">
                  <p:embed/>
                </p:oleObj>
              </mc:Choice>
              <mc:Fallback>
                <p:oleObj name="think-cell Slide" r:id="rId5" imgW="347" imgH="348" progId="TCLayout.ActiveDocument.1">
                  <p:embed/>
                  <p:pic>
                    <p:nvPicPr>
                      <p:cNvPr id="14" name="Object 1" hidden="1">
                        <a:extLst>
                          <a:ext uri="{FF2B5EF4-FFF2-40B4-BE49-F238E27FC236}">
                            <a16:creationId xmlns:a16="http://schemas.microsoft.com/office/drawing/2014/main" id="{D1629830-C7DF-49CC-8C0F-1A612669588D}"/>
                          </a:ext>
                        </a:extLst>
                      </p:cNvPr>
                      <p:cNvPicPr/>
                      <p:nvPr/>
                    </p:nvPicPr>
                    <p:blipFill>
                      <a:blip r:embed="rId6"/>
                      <a:stretch>
                        <a:fillRect/>
                      </a:stretch>
                    </p:blipFill>
                    <p:spPr>
                      <a:xfrm>
                        <a:off x="7936" y="5157"/>
                        <a:ext cx="1586" cy="1586"/>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9E7B95ED-BA91-420B-BA2F-FD86105DFC26}"/>
              </a:ext>
            </a:extLst>
          </p:cNvPr>
          <p:cNvSpPr/>
          <p:nvPr/>
        </p:nvSpPr>
        <p:spPr>
          <a:xfrm>
            <a:off x="3175" y="4523874"/>
            <a:ext cx="12192000" cy="1860133"/>
          </a:xfrm>
          <a:prstGeom prst="rect">
            <a:avLst/>
          </a:prstGeom>
          <a:solidFill>
            <a:srgbClr val="27ACAA">
              <a:alpha val="53725"/>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FFFF"/>
              </a:solidFill>
            </a:endParaRPr>
          </a:p>
        </p:txBody>
      </p:sp>
      <p:sp>
        <p:nvSpPr>
          <p:cNvPr id="18" name="How we do.">
            <a:extLst>
              <a:ext uri="{FF2B5EF4-FFF2-40B4-BE49-F238E27FC236}">
                <a16:creationId xmlns:a16="http://schemas.microsoft.com/office/drawing/2014/main" id="{340409C3-A568-4B30-8DA6-934BE72EBCDA}"/>
              </a:ext>
            </a:extLst>
          </p:cNvPr>
          <p:cNvSpPr txBox="1">
            <a:spLocks/>
          </p:cNvSpPr>
          <p:nvPr/>
        </p:nvSpPr>
        <p:spPr>
          <a:xfrm>
            <a:off x="583302" y="4523874"/>
            <a:ext cx="5207063" cy="1860133"/>
          </a:xfrm>
          <a:prstGeom prst="rect">
            <a:avLst/>
          </a:prstGeom>
        </p:spPr>
        <p:txBody>
          <a:bodyPr wrap="square" lIns="0" tIns="0" rIns="0" bIns="0" anchor="ctr" anchorCtr="0">
            <a:noAutofit/>
          </a:bodyPr>
          <a:lstStyle>
            <a:lvl1pPr marL="0" marR="0" indent="0" algn="l" defTabSz="825500" latinLnBrk="0">
              <a:lnSpc>
                <a:spcPct val="100000"/>
              </a:lnSpc>
              <a:spcBef>
                <a:spcPts val="0"/>
              </a:spcBef>
              <a:spcAft>
                <a:spcPts val="0"/>
              </a:spcAft>
              <a:buClrTx/>
              <a:buSzTx/>
              <a:buFontTx/>
              <a:buNone/>
              <a:tabLst/>
              <a:defRPr sz="7200" b="0" i="0" u="none" strike="noStrike" cap="none" spc="-96" baseline="0">
                <a:ln>
                  <a:noFill/>
                </a:ln>
                <a:solidFill>
                  <a:srgbClr val="FFFFFF"/>
                </a:solidFill>
                <a:uFillTx/>
                <a:latin typeface="EYInterstate Bold"/>
                <a:ea typeface="EYInterstate Bold"/>
                <a:cs typeface="EYInterstate Bold"/>
                <a:sym typeface="EYInterstate Bold"/>
              </a:defRPr>
            </a:lvl1pPr>
            <a:lvl2pPr marL="0" marR="0" indent="2286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2pPr>
            <a:lvl3pPr marL="0" marR="0" indent="4572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3pPr>
            <a:lvl4pPr marL="0" marR="0" indent="6858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4pPr>
            <a:lvl5pPr marL="0" marR="0" indent="9144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5pPr>
            <a:lvl6pPr marL="0" marR="0" indent="11430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6pPr>
            <a:lvl7pPr marL="0" marR="0" indent="13716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7pPr>
            <a:lvl8pPr marL="0" marR="0" indent="16002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8pPr>
            <a:lvl9pPr marL="0" marR="0" indent="18288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9pPr>
          </a:lstStyle>
          <a:p>
            <a:pPr defTabSz="824674">
              <a:spcBef>
                <a:spcPts val="1200"/>
              </a:spcBef>
              <a:spcAft>
                <a:spcPts val="1300"/>
              </a:spcAft>
            </a:pPr>
            <a:r>
              <a:rPr lang="en-US" sz="3200" spc="0" dirty="0">
                <a:latin typeface="+mn-lt"/>
                <a:ea typeface="EYInterstate Light" charset="0"/>
                <a:cs typeface="EYInterstate Light" charset="0"/>
                <a:sym typeface="EYInterstate Light" panose="02000506000000020004" pitchFamily="2" charset="0"/>
              </a:rPr>
              <a:t>Moffitt Cancer Center</a:t>
            </a:r>
          </a:p>
          <a:p>
            <a:pPr defTabSz="408622">
              <a:spcBef>
                <a:spcPts val="1200"/>
              </a:spcBef>
            </a:pPr>
            <a:r>
              <a:rPr lang="en-US" sz="1600" kern="0" spc="300" dirty="0">
                <a:latin typeface="+mn-lt"/>
                <a:sym typeface="EYInterstate Light" panose="02000506000000020004" pitchFamily="2" charset="0"/>
              </a:rPr>
              <a:t>Enterprise Resource Planning</a:t>
            </a:r>
          </a:p>
        </p:txBody>
      </p:sp>
      <p:sp>
        <p:nvSpPr>
          <p:cNvPr id="19" name="How we do.">
            <a:extLst>
              <a:ext uri="{FF2B5EF4-FFF2-40B4-BE49-F238E27FC236}">
                <a16:creationId xmlns:a16="http://schemas.microsoft.com/office/drawing/2014/main" id="{5F04596F-5577-434F-B6BE-74DD52339FEE}"/>
              </a:ext>
            </a:extLst>
          </p:cNvPr>
          <p:cNvSpPr txBox="1">
            <a:spLocks/>
          </p:cNvSpPr>
          <p:nvPr/>
        </p:nvSpPr>
        <p:spPr>
          <a:xfrm>
            <a:off x="583301" y="6568453"/>
            <a:ext cx="3050866" cy="197067"/>
          </a:xfrm>
          <a:prstGeom prst="rect">
            <a:avLst/>
          </a:prstGeom>
        </p:spPr>
        <p:txBody>
          <a:bodyPr wrap="square" lIns="0" tIns="0" rIns="0" bIns="0" anchor="t">
            <a:noAutofit/>
          </a:bodyPr>
          <a:lstStyle>
            <a:lvl1pPr marL="0" marR="0" indent="0" algn="l" defTabSz="825500" latinLnBrk="0">
              <a:lnSpc>
                <a:spcPct val="100000"/>
              </a:lnSpc>
              <a:spcBef>
                <a:spcPts val="0"/>
              </a:spcBef>
              <a:spcAft>
                <a:spcPts val="0"/>
              </a:spcAft>
              <a:buClrTx/>
              <a:buSzTx/>
              <a:buFontTx/>
              <a:buNone/>
              <a:tabLst/>
              <a:defRPr sz="7200" b="0" i="0" u="none" strike="noStrike" cap="none" spc="-96" baseline="0">
                <a:ln>
                  <a:noFill/>
                </a:ln>
                <a:solidFill>
                  <a:srgbClr val="FFFFFF"/>
                </a:solidFill>
                <a:uFillTx/>
                <a:latin typeface="EYInterstate Bold"/>
                <a:ea typeface="EYInterstate Bold"/>
                <a:cs typeface="EYInterstate Bold"/>
                <a:sym typeface="EYInterstate Bold"/>
              </a:defRPr>
            </a:lvl1pPr>
            <a:lvl2pPr marL="0" marR="0" indent="2286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2pPr>
            <a:lvl3pPr marL="0" marR="0" indent="4572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3pPr>
            <a:lvl4pPr marL="0" marR="0" indent="6858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4pPr>
            <a:lvl5pPr marL="0" marR="0" indent="9144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5pPr>
            <a:lvl6pPr marL="0" marR="0" indent="11430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6pPr>
            <a:lvl7pPr marL="0" marR="0" indent="13716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7pPr>
            <a:lvl8pPr marL="0" marR="0" indent="16002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8pPr>
            <a:lvl9pPr marL="0" marR="0" indent="1828800" algn="l" defTabSz="825500" latinLnBrk="0">
              <a:lnSpc>
                <a:spcPts val="2400"/>
              </a:lnSpc>
              <a:spcBef>
                <a:spcPts val="5200"/>
              </a:spcBef>
              <a:spcAft>
                <a:spcPts val="0"/>
              </a:spcAft>
              <a:buClrTx/>
              <a:buSzTx/>
              <a:buFontTx/>
              <a:buNone/>
              <a:tabLst/>
              <a:defRPr sz="1800" b="0" i="0" u="none" strike="noStrike" cap="all" spc="108" baseline="0">
                <a:ln>
                  <a:noFill/>
                </a:ln>
                <a:solidFill>
                  <a:srgbClr val="000000"/>
                </a:solidFill>
                <a:uFillTx/>
                <a:latin typeface="+mn-lt"/>
                <a:ea typeface="+mn-ea"/>
                <a:cs typeface="+mn-cs"/>
                <a:sym typeface="Interstate-Black"/>
              </a:defRPr>
            </a:lvl9pPr>
          </a:lstStyle>
          <a:p>
            <a:pPr defTabSz="824674">
              <a:lnSpc>
                <a:spcPct val="80000"/>
              </a:lnSpc>
            </a:pPr>
            <a:r>
              <a:rPr lang="en-US" sz="1000" spc="0" dirty="0">
                <a:latin typeface="+mn-lt"/>
                <a:sym typeface="EYInterstate Light" panose="02000506000000020004" pitchFamily="2" charset="0"/>
              </a:rPr>
              <a:t>April 12, 2023</a:t>
            </a:r>
          </a:p>
        </p:txBody>
      </p:sp>
      <p:cxnSp>
        <p:nvCxnSpPr>
          <p:cNvPr id="10" name="Straight Connector 9">
            <a:extLst>
              <a:ext uri="{FF2B5EF4-FFF2-40B4-BE49-F238E27FC236}">
                <a16:creationId xmlns:a16="http://schemas.microsoft.com/office/drawing/2014/main" id="{F5853718-0D74-4009-8947-703E788BE757}"/>
              </a:ext>
            </a:extLst>
          </p:cNvPr>
          <p:cNvCxnSpPr>
            <a:cxnSpLocks/>
          </p:cNvCxnSpPr>
          <p:nvPr/>
        </p:nvCxnSpPr>
        <p:spPr>
          <a:xfrm flipV="1">
            <a:off x="583301" y="5526650"/>
            <a:ext cx="514748" cy="1"/>
          </a:xfrm>
          <a:prstGeom prst="line">
            <a:avLst/>
          </a:prstGeom>
          <a:ln w="444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982D4C0C-4182-4D8D-8F09-AEA2444D5BFA}"/>
              </a:ext>
            </a:extLst>
          </p:cNvPr>
          <p:cNvSpPr txBox="1">
            <a:spLocks/>
          </p:cNvSpPr>
          <p:nvPr/>
        </p:nvSpPr>
        <p:spPr>
          <a:xfrm>
            <a:off x="1743559" y="124714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5500" b="1" dirty="0">
                <a:latin typeface="+mn-lt"/>
              </a:rPr>
              <a:t>Moffitt ERP Demo Scripts</a:t>
            </a:r>
            <a:endParaRPr lang="en-US" dirty="0"/>
          </a:p>
        </p:txBody>
      </p:sp>
      <p:grpSp>
        <p:nvGrpSpPr>
          <p:cNvPr id="15" name="Group 14">
            <a:extLst>
              <a:ext uri="{FF2B5EF4-FFF2-40B4-BE49-F238E27FC236}">
                <a16:creationId xmlns:a16="http://schemas.microsoft.com/office/drawing/2014/main" id="{CA65F1AA-71BA-4D30-B0E5-B5BEA8E4EB7E}"/>
              </a:ext>
            </a:extLst>
          </p:cNvPr>
          <p:cNvGrpSpPr/>
          <p:nvPr/>
        </p:nvGrpSpPr>
        <p:grpSpPr>
          <a:xfrm>
            <a:off x="10738415" y="4736389"/>
            <a:ext cx="1225551" cy="1435101"/>
            <a:chOff x="10364796" y="4960938"/>
            <a:chExt cx="1225551" cy="1435101"/>
          </a:xfrm>
        </p:grpSpPr>
        <p:sp>
          <p:nvSpPr>
            <p:cNvPr id="21" name="Freeform 5">
              <a:extLst>
                <a:ext uri="{FF2B5EF4-FFF2-40B4-BE49-F238E27FC236}">
                  <a16:creationId xmlns:a16="http://schemas.microsoft.com/office/drawing/2014/main" id="{5813E6A9-385E-4A3F-BB9C-561068B985AC}"/>
                </a:ext>
              </a:extLst>
            </p:cNvPr>
            <p:cNvSpPr>
              <a:spLocks/>
            </p:cNvSpPr>
            <p:nvPr/>
          </p:nvSpPr>
          <p:spPr bwMode="auto">
            <a:xfrm>
              <a:off x="10364796" y="4960938"/>
              <a:ext cx="982663" cy="358775"/>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endParaRPr>
            </a:p>
          </p:txBody>
        </p:sp>
        <p:sp>
          <p:nvSpPr>
            <p:cNvPr id="22" name="Freeform 6">
              <a:extLst>
                <a:ext uri="{FF2B5EF4-FFF2-40B4-BE49-F238E27FC236}">
                  <a16:creationId xmlns:a16="http://schemas.microsoft.com/office/drawing/2014/main" id="{833DE81C-44D9-4A9E-834A-5052890DBFFA}"/>
                </a:ext>
              </a:extLst>
            </p:cNvPr>
            <p:cNvSpPr>
              <a:spLocks noEditPoints="1"/>
            </p:cNvSpPr>
            <p:nvPr/>
          </p:nvSpPr>
          <p:spPr bwMode="auto">
            <a:xfrm>
              <a:off x="10364796" y="5467351"/>
              <a:ext cx="1225551" cy="928688"/>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65566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575199" y="941603"/>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sz="2400" b="1" dirty="0">
              <a:solidFill>
                <a:schemeClr val="bg1"/>
              </a:solidFill>
            </a:endParaRPr>
          </a:p>
          <a:p>
            <a:r>
              <a:rPr lang="en-GB" sz="2800" b="1" dirty="0">
                <a:solidFill>
                  <a:schemeClr val="bg1"/>
                </a:solidFill>
              </a:rPr>
              <a:t>Finance Signature Scenarios</a:t>
            </a:r>
            <a:endParaRPr lang="en-GB" sz="2400" b="1" dirty="0">
              <a:solidFill>
                <a:schemeClr val="bg1"/>
              </a:solidFill>
            </a:endParaRPr>
          </a:p>
          <a:p>
            <a:endParaRPr lang="en-GB" sz="2800" b="1" dirty="0">
              <a:solidFill>
                <a:schemeClr val="bg1"/>
              </a:solidFill>
            </a:endParaRPr>
          </a:p>
          <a:p>
            <a:pPr marL="457200" indent="-457200">
              <a:spcAft>
                <a:spcPts val="400"/>
              </a:spcAft>
              <a:buAutoNum type="arabicPeriod"/>
            </a:pPr>
            <a:r>
              <a:rPr lang="en-US" sz="1750" dirty="0">
                <a:solidFill>
                  <a:schemeClr val="bg1"/>
                </a:solidFill>
              </a:rPr>
              <a:t>Vendor Payment Processing</a:t>
            </a:r>
          </a:p>
          <a:p>
            <a:pPr marL="457200" indent="-457200">
              <a:spcAft>
                <a:spcPts val="400"/>
              </a:spcAft>
              <a:buFont typeface="+mj-lt"/>
              <a:buAutoNum type="arabicPeriod"/>
            </a:pPr>
            <a:r>
              <a:rPr lang="en-US" sz="1750" dirty="0">
                <a:solidFill>
                  <a:schemeClr val="bg1"/>
                </a:solidFill>
              </a:rPr>
              <a:t>Project Accounting</a:t>
            </a:r>
          </a:p>
          <a:p>
            <a:pPr marL="457200" indent="-457200">
              <a:spcAft>
                <a:spcPts val="400"/>
              </a:spcAft>
              <a:buFont typeface="+mj-lt"/>
              <a:buAutoNum type="arabicPeriod"/>
            </a:pPr>
            <a:r>
              <a:rPr lang="en-US" sz="1750" dirty="0">
                <a:solidFill>
                  <a:schemeClr val="bg1"/>
                </a:solidFill>
              </a:rPr>
              <a:t>Month End Close &amp; Workflows</a:t>
            </a:r>
          </a:p>
          <a:p>
            <a:pPr marL="457200" indent="-457200">
              <a:spcAft>
                <a:spcPts val="400"/>
              </a:spcAft>
              <a:buFont typeface="+mj-lt"/>
              <a:buAutoNum type="arabicPeriod"/>
            </a:pPr>
            <a:r>
              <a:rPr lang="en-US" sz="1750" dirty="0">
                <a:solidFill>
                  <a:schemeClr val="bg1"/>
                </a:solidFill>
              </a:rPr>
              <a:t>Operational Disbursements</a:t>
            </a:r>
          </a:p>
          <a:p>
            <a:pPr marL="457200" indent="-457200">
              <a:spcAft>
                <a:spcPts val="400"/>
              </a:spcAft>
              <a:buFont typeface="+mj-lt"/>
              <a:buAutoNum type="arabicPeriod"/>
            </a:pPr>
            <a:r>
              <a:rPr lang="en-US" sz="1750" dirty="0">
                <a:solidFill>
                  <a:schemeClr val="bg1"/>
                </a:solidFill>
              </a:rPr>
              <a:t>Cash Management</a:t>
            </a:r>
          </a:p>
          <a:p>
            <a:pPr marL="457200" indent="-457200">
              <a:spcAft>
                <a:spcPts val="400"/>
              </a:spcAft>
              <a:buFont typeface="+mj-lt"/>
              <a:buAutoNum type="arabicPeriod"/>
            </a:pPr>
            <a:r>
              <a:rPr lang="en-US" sz="1750" dirty="0">
                <a:solidFill>
                  <a:schemeClr val="bg1"/>
                </a:solidFill>
              </a:rPr>
              <a:t>Payroll</a:t>
            </a:r>
          </a:p>
          <a:p>
            <a:pPr marL="457200" indent="-457200">
              <a:spcAft>
                <a:spcPts val="400"/>
              </a:spcAft>
              <a:buFont typeface="+mj-lt"/>
              <a:buAutoNum type="arabicPeriod"/>
            </a:pPr>
            <a:r>
              <a:rPr lang="en-US" sz="1750" dirty="0">
                <a:solidFill>
                  <a:schemeClr val="bg1"/>
                </a:solidFill>
              </a:rPr>
              <a:t>Time &amp; Attendance</a:t>
            </a:r>
          </a:p>
          <a:p>
            <a:pPr lvl="1"/>
            <a:endParaRPr lang="en-GB" sz="2400" b="1" dirty="0">
              <a:solidFill>
                <a:schemeClr val="bg1"/>
              </a:solidFill>
            </a:endParaRPr>
          </a:p>
          <a:p>
            <a:endParaRPr lang="en-GB" dirty="0">
              <a:solidFill>
                <a:schemeClr val="bg1"/>
              </a:solidFill>
            </a:endParaRPr>
          </a:p>
          <a:p>
            <a:pPr lvl="1"/>
            <a:endParaRPr lang="en-GB" dirty="0">
              <a:solidFill>
                <a:schemeClr val="bg1"/>
              </a:solidFill>
            </a:endParaRPr>
          </a:p>
          <a:p>
            <a:pPr lvl="1"/>
            <a:endParaRPr lang="en-GB" dirty="0">
              <a:solidFill>
                <a:schemeClr val="bg1"/>
              </a:solidFill>
            </a:endParaRPr>
          </a:p>
        </p:txBody>
      </p:sp>
      <p:sp>
        <p:nvSpPr>
          <p:cNvPr id="7" name="Title 1"/>
          <p:cNvSpPr txBox="1">
            <a:spLocks/>
          </p:cNvSpPr>
          <p:nvPr/>
        </p:nvSpPr>
        <p:spPr>
          <a:xfrm>
            <a:off x="948754" y="1474083"/>
            <a:ext cx="4239129" cy="1678104"/>
          </a:xfrm>
          <a:prstGeom prst="rect">
            <a:avLst/>
          </a:prstGeom>
        </p:spPr>
        <p:txBody>
          <a:bodyPr lIns="91440" tIns="45720" rIns="91440" bIns="45720" anchor="t"/>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endParaRPr lang="en-US" sz="1600" b="0" dirty="0">
              <a:solidFill>
                <a:srgbClr val="2E2E38"/>
              </a:solidFill>
            </a:endParaRPr>
          </a:p>
        </p:txBody>
      </p:sp>
      <p:pic>
        <p:nvPicPr>
          <p:cNvPr id="10" name="Picture 9">
            <a:extLst>
              <a:ext uri="{FF2B5EF4-FFF2-40B4-BE49-F238E27FC236}">
                <a16:creationId xmlns:a16="http://schemas.microsoft.com/office/drawing/2014/main" id="{8D8BAFB7-BD8C-4170-8BBB-6F854EBA8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11" name="Footer Placeholder 1">
            <a:extLst>
              <a:ext uri="{FF2B5EF4-FFF2-40B4-BE49-F238E27FC236}">
                <a16:creationId xmlns:a16="http://schemas.microsoft.com/office/drawing/2014/main" id="{3BD3B8F9-55E0-437B-95FF-648531C82B5F}"/>
              </a:ext>
            </a:extLst>
          </p:cNvPr>
          <p:cNvSpPr>
            <a:spLocks noGrp="1"/>
          </p:cNvSpPr>
          <p:nvPr>
            <p:ph type="ftr" sz="quarter" idx="11"/>
          </p:nvPr>
        </p:nvSpPr>
        <p:spPr>
          <a:xfrm>
            <a:off x="4556125" y="6471244"/>
            <a:ext cx="3086100" cy="180000"/>
          </a:xfrm>
        </p:spPr>
        <p:txBody>
          <a:bodyPr/>
          <a:lstStyle/>
          <a:p>
            <a:r>
              <a:rPr lang="en-US">
                <a:latin typeface="+mn-lt"/>
              </a:rPr>
              <a:t>Prepared by Ernst &amp; Young LLP – Confidential</a:t>
            </a:r>
            <a:endParaRPr lang="en-IN" dirty="0">
              <a:latin typeface="+mn-lt"/>
            </a:endParaRPr>
          </a:p>
        </p:txBody>
      </p:sp>
      <p:sp>
        <p:nvSpPr>
          <p:cNvPr id="6" name="Slide Number Placeholder 4">
            <a:extLst>
              <a:ext uri="{FF2B5EF4-FFF2-40B4-BE49-F238E27FC236}">
                <a16:creationId xmlns:a16="http://schemas.microsoft.com/office/drawing/2014/main" id="{093682C8-7973-4B90-B1A1-C6E085FD7FA6}"/>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lt"/>
              </a:rPr>
              <a:t>Slide </a:t>
            </a:r>
            <a:fld id="{F1BC30E3-FFE5-4B91-AA19-87A149EBB9EE}" type="slidenum">
              <a:rPr smtClean="0">
                <a:latin typeface="+mn-lt"/>
              </a:rPr>
              <a:pPr/>
              <a:t>10</a:t>
            </a:fld>
            <a:endParaRPr dirty="0">
              <a:latin typeface="+mn-lt"/>
            </a:endParaRPr>
          </a:p>
        </p:txBody>
      </p:sp>
    </p:spTree>
    <p:extLst>
      <p:ext uri="{BB962C8B-B14F-4D97-AF65-F5344CB8AC3E}">
        <p14:creationId xmlns:p14="http://schemas.microsoft.com/office/powerpoint/2010/main" val="163140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363424" y="365537"/>
            <a:ext cx="10978515" cy="590400"/>
          </a:xfrm>
        </p:spPr>
        <p:txBody>
          <a:bodyPr/>
          <a:lstStyle/>
          <a:p>
            <a:pPr algn="l"/>
            <a:r>
              <a:rPr lang="en-US" dirty="0">
                <a:solidFill>
                  <a:schemeClr val="tx1"/>
                </a:solidFill>
              </a:rPr>
              <a:t>Finance Signature Scenario – Vendor Payment Processing</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77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F1: Vendor Payment Processing</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1601189643"/>
              </p:ext>
            </p:extLst>
          </p:nvPr>
        </p:nvGraphicFramePr>
        <p:xfrm>
          <a:off x="762318" y="2072022"/>
          <a:ext cx="10978515" cy="3495658"/>
        </p:xfrm>
        <a:graphic>
          <a:graphicData uri="http://schemas.openxmlformats.org/drawingml/2006/table">
            <a:tbl>
              <a:tblPr firstRow="1" bandRow="1"/>
              <a:tblGrid>
                <a:gridCol w="404197">
                  <a:extLst>
                    <a:ext uri="{9D8B030D-6E8A-4147-A177-3AD203B41FA5}">
                      <a16:colId xmlns:a16="http://schemas.microsoft.com/office/drawing/2014/main" val="3630871763"/>
                    </a:ext>
                  </a:extLst>
                </a:gridCol>
                <a:gridCol w="9304046">
                  <a:extLst>
                    <a:ext uri="{9D8B030D-6E8A-4147-A177-3AD203B41FA5}">
                      <a16:colId xmlns:a16="http://schemas.microsoft.com/office/drawing/2014/main" val="1746494113"/>
                    </a:ext>
                  </a:extLst>
                </a:gridCol>
                <a:gridCol w="1270272">
                  <a:extLst>
                    <a:ext uri="{9D8B030D-6E8A-4147-A177-3AD203B41FA5}">
                      <a16:colId xmlns:a16="http://schemas.microsoft.com/office/drawing/2014/main" val="867742908"/>
                    </a:ext>
                  </a:extLst>
                </a:gridCol>
              </a:tblGrid>
              <a:tr h="244880">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7418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tabLst>
                          <a:tab pos="692150" algn="l"/>
                        </a:tabLs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Please include end to end payment run inclusive of: vendor setup/new vendor number, invoicing, approve-to-pay, payment type selection, reviews/approvals, batch transactions and treasury processing by various payment types.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Vendor Payment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37418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Ability to use various payment methods: (ACH, EFT, Wire, Credit Card, Check, Bank Transfer, PayPal, Venmo, Apple Pay). Review bank file integrations required for process AP &amp; expense reimbursements.</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4945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Show integration capabilities for checks to print to multiple: vendors, check writers &amp; addresses.</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7418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how an unpaid check (e.g., returned for bad address, uncashed, stale dated, voided, etc.) is processed &amp; identify/apply the EFT rejects automatically. Show </a:t>
                      </a: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approve/reject payment in batches.</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289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Track payments against an invoice.</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4945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Create intercompany entries when more than one legal entity is involved in the accounting entry.</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4945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End-to-end audit trail capabilities including authority levels, hierarchies, transaction approval, and granular details to summary transactions.</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7418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Validations on select data fields - ex: Tax ID number for 1099 reporting. Ability to identify types of payments in accordance with various 1099 requirements, other prepaid amounts, etc.</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97459">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this functional area.</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27924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79030"/>
            <a:ext cx="11115040" cy="461665"/>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Finance Users standpoint, including dashboard, inbox, and where things are found.</a:t>
            </a: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236570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Finance Signature Scenario – Project Accounting</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5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F2: Project Accounting</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695952397"/>
              </p:ext>
            </p:extLst>
          </p:nvPr>
        </p:nvGraphicFramePr>
        <p:xfrm>
          <a:off x="719887" y="1947599"/>
          <a:ext cx="11115039" cy="4141344"/>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30843">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5273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Please demonstrate project accounting set up &amp; processing. Methods should include connective points with time tracking, payroll, 3</a:t>
                      </a:r>
                      <a:r>
                        <a:rPr lang="en-US" sz="1100" b="0" baseline="300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rd</a:t>
                      </a: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 party labor and accounts payable.</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9">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Project Accounting </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53189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Create a project that will be capitalized or expensed, the ability to change from capitalized to expense and vice versa, the ability to support 3</a:t>
                      </a:r>
                      <a:r>
                        <a:rPr lang="en-US" sz="1100" b="0" baseline="3000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rd</a:t>
                      </a: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 party labor hours, ability to allocate labor hours between multiple projects, ability to demonstrate the project accounting workflow, ability to report on project (e.g., actual vs. plan, expenses, etc.) and the ability to drill down to line-item detail.</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35155">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Track IT Purchase Orders to verify invoices amounts against original PO and track renewal dates for contracts.</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5273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System structure needs to be able to handle different corporate structures, management reporting, location reporting, other types of operational reporting and traditional legal, tax, audit, grant reporting.</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1012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Workfront time tracking-used to allocated labor cost to appropriate applications and/or services.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35155">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Ability to define different business processes (i.e., workflows) </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35273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Arial" panose="020B0604020202020204" pitchFamily="34" charset="0"/>
                        </a:rPr>
                        <a:t>Software should automate grant and foundation processes such as the following:</a:t>
                      </a:r>
                      <a:r>
                        <a:rPr lang="en-US" sz="1100" dirty="0">
                          <a:solidFill>
                            <a:srgbClr val="000000"/>
                          </a:solidFill>
                          <a:effectLst/>
                          <a:latin typeface="Garamond" panose="02020404030301010803" pitchFamily="18" charset="0"/>
                          <a:ea typeface="Yu Mincho" panose="02020400000000000000" pitchFamily="18" charset="-128"/>
                          <a:cs typeface="Calibri" panose="020F0502020204030204" pitchFamily="34" charset="0"/>
                        </a:rPr>
                        <a:t> configurable workflow, approvals, and alerts, inclusive of ties to grants and funds. </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extLst>
                  <a:ext uri="{0D108BD9-81ED-4DB2-BD59-A6C34878D82A}">
                    <a16:rowId xmlns:a16="http://schemas.microsoft.com/office/drawing/2014/main" val="3811681307"/>
                  </a:ext>
                </a:extLst>
              </a:tr>
              <a:tr h="235155">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Ability to utilize Project Costing to give additional granularity to transactions dependent upon attributes available in the chart of accounts.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5273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Integration with ability to capitalize a Project to an existing asset created from another project i.e., send costs to an existing Asset triggered by inspection reports, project manager attestations, etc.</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1012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40371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Role-based access and visibility with dashboards &amp; predictive analytics to foresee possible disruptions, reviewer cycle times, and to be able to react more proactively.</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35155">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37983"/>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192140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Finance Signature Scenario – Month End Close</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544694"/>
            <a:ext cx="11115040" cy="380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F3: Month End Close &amp; Workflows</a:t>
            </a: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1199443543"/>
              </p:ext>
            </p:extLst>
          </p:nvPr>
        </p:nvGraphicFramePr>
        <p:xfrm>
          <a:off x="694056" y="2077226"/>
          <a:ext cx="11115039" cy="3278410"/>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48695">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5334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Please demonstrate month end closing process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7">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Month End Close &amp; Workflows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5334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journal entries, e.g., allocations, uploads, recurring entries, the ability to lock certain users out during closing period. </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5334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Workflows should be compatible with multiple ETL capabilities, support error handling and suspense account management and reconciliation.</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5334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Ability to define, support, and maintain a flexible chart of account structure that supports the company's reporting requirements.</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8001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Show capabilities in reporting requirements for month end close, including the ability to drill down to detailed transactions in a structure layout vs self-service creation and the ability to organize data to view spending at a specific department level.</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5334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Data granularity to audit detail of transactional information.</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5334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Ability to integrate error notifications with issue tracking system &amp; alerts for audit control and issue resolution.</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25334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this functional area.</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34106">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Visibility into manufacturing/distribution to foresee possible disruptions and be able to react proactively.</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288869">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The system shall provide the ability to report by any field on a PO or requisition.</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5334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581051"/>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316781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Finance Signature Scenario – Operational Disbursements</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507184"/>
            <a:ext cx="11115040" cy="347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F4: Operational Disbursements</a:t>
            </a: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3604539588"/>
              </p:ext>
            </p:extLst>
          </p:nvPr>
        </p:nvGraphicFramePr>
        <p:xfrm>
          <a:off x="694054" y="1930520"/>
          <a:ext cx="11140873" cy="3420296"/>
        </p:xfrm>
        <a:graphic>
          <a:graphicData uri="http://schemas.openxmlformats.org/drawingml/2006/table">
            <a:tbl>
              <a:tblPr firstRow="1" bandRow="1"/>
              <a:tblGrid>
                <a:gridCol w="410174">
                  <a:extLst>
                    <a:ext uri="{9D8B030D-6E8A-4147-A177-3AD203B41FA5}">
                      <a16:colId xmlns:a16="http://schemas.microsoft.com/office/drawing/2014/main" val="3630871763"/>
                    </a:ext>
                  </a:extLst>
                </a:gridCol>
                <a:gridCol w="9441641">
                  <a:extLst>
                    <a:ext uri="{9D8B030D-6E8A-4147-A177-3AD203B41FA5}">
                      <a16:colId xmlns:a16="http://schemas.microsoft.com/office/drawing/2014/main" val="1746494113"/>
                    </a:ext>
                  </a:extLst>
                </a:gridCol>
                <a:gridCol w="1289058">
                  <a:extLst>
                    <a:ext uri="{9D8B030D-6E8A-4147-A177-3AD203B41FA5}">
                      <a16:colId xmlns:a16="http://schemas.microsoft.com/office/drawing/2014/main" val="867742908"/>
                    </a:ext>
                  </a:extLst>
                </a:gridCol>
              </a:tblGrid>
              <a:tr h="234881">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348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Vendors should demonstrate the ability to process operational disbursement through various disbursement request sources.</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9">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Operational Disbursements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348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Ability to apply flexible payment rules.</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348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a:solidFill>
                            <a:srgbClr val="000000"/>
                          </a:solidFill>
                          <a:effectLst/>
                          <a:latin typeface="Garamond" panose="02020404030301010803" pitchFamily="18" charset="0"/>
                          <a:ea typeface="Yu Mincho" panose="02020400000000000000" pitchFamily="18" charset="-128"/>
                          <a:cs typeface="Arial" panose="020B0604020202020204" pitchFamily="34" charset="0"/>
                        </a:rPr>
                        <a:t>Ability to net garnishments from 3rd party payments based on source data provided from policy administration system.</a:t>
                      </a:r>
                      <a:endParaRPr lang="en-US" sz="110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5832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solidFill>
                            <a:srgbClr val="000000"/>
                          </a:solidFill>
                          <a:effectLst/>
                          <a:latin typeface="Garamond" panose="02020404030301010803" pitchFamily="18" charset="0"/>
                          <a:ea typeface="Yu Mincho" panose="02020400000000000000" pitchFamily="18" charset="-128"/>
                          <a:cs typeface="Arial" panose="020B0604020202020204" pitchFamily="34" charset="0"/>
                        </a:rPr>
                        <a:t>Ability to distinguish between duplicate payments and prevent processing via multiple validation checks (e.g. duplicate invoice number, same payment amount to vendor, etc.).</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1554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solidFill>
                            <a:srgbClr val="000000"/>
                          </a:solidFill>
                          <a:effectLst/>
                          <a:latin typeface="Garamond" panose="02020404030301010803" pitchFamily="18" charset="0"/>
                          <a:ea typeface="Yu Mincho" panose="02020400000000000000" pitchFamily="18" charset="-128"/>
                          <a:cs typeface="Arial" panose="020B0604020202020204" pitchFamily="34" charset="0"/>
                        </a:rPr>
                        <a:t>Ability to integrate with 3</a:t>
                      </a:r>
                      <a:r>
                        <a:rPr lang="en-US" sz="1100" baseline="30000" dirty="0">
                          <a:solidFill>
                            <a:srgbClr val="000000"/>
                          </a:solidFill>
                          <a:effectLst/>
                          <a:latin typeface="Garamond" panose="02020404030301010803" pitchFamily="18" charset="0"/>
                          <a:ea typeface="Yu Mincho" panose="02020400000000000000" pitchFamily="18" charset="-128"/>
                          <a:cs typeface="Arial" panose="020B0604020202020204" pitchFamily="34" charset="0"/>
                        </a:rPr>
                        <a:t>rd</a:t>
                      </a:r>
                      <a:r>
                        <a:rPr lang="en-US" sz="1100" dirty="0">
                          <a:solidFill>
                            <a:srgbClr val="000000"/>
                          </a:solidFill>
                          <a:effectLst/>
                          <a:latin typeface="Garamond" panose="02020404030301010803" pitchFamily="18" charset="0"/>
                          <a:ea typeface="Yu Mincho" panose="02020400000000000000" pitchFamily="18" charset="-128"/>
                          <a:cs typeface="Arial" panose="020B0604020202020204" pitchFamily="34" charset="0"/>
                        </a:rPr>
                        <a:t> party admin systems (claims, premium refunds, etc.).</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348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a:effectLst/>
                          <a:latin typeface="Garamond" panose="02020404030301010803" pitchFamily="18" charset="0"/>
                          <a:ea typeface="Yu Mincho" panose="02020400000000000000" pitchFamily="18" charset="-128"/>
                          <a:cs typeface="Calibri" panose="020F0502020204030204" pitchFamily="34" charset="0"/>
                        </a:rPr>
                        <a:t>Grant Software integrations.</a:t>
                      </a:r>
                      <a:endParaRPr lang="en-US" sz="110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3488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Simplify identifying Labor Cost Transfers &amp; reporting.</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5832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System structure needs to be able to handle different: corporate structures, management reporting, location reporting, and traditional legal, tax, audit, grant reporting. </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5832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Ability to do allocations systematically: management fees/intercompany, deductions for net revenue, expense allocations from one department to support location, and centralized functions that should be allocated out separate from a management fee.</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381229">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a:effectLst/>
                          <a:latin typeface="Garamond" panose="02020404030301010803" pitchFamily="18" charset="0"/>
                          <a:ea typeface="Yu Mincho" panose="02020400000000000000" pitchFamily="18" charset="-128"/>
                          <a:cs typeface="Calibri" panose="020F0502020204030204" pitchFamily="34" charset="0"/>
                        </a:rPr>
                        <a:t>Please demonstrate out of the box reporting &amp; analytics available to a user within this functional area.</a:t>
                      </a:r>
                      <a:endParaRPr lang="en-US" sz="110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3926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Please showcase mobile transactions within this functional area.</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7" y="1495014"/>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77210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Finance Signature Scenario – Cash Management</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8" y="1519160"/>
            <a:ext cx="11115040" cy="3100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F5: Cash Management</a:t>
            </a: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2709047973"/>
              </p:ext>
            </p:extLst>
          </p:nvPr>
        </p:nvGraphicFramePr>
        <p:xfrm>
          <a:off x="719887" y="1898972"/>
          <a:ext cx="11115041" cy="3521883"/>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9">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44920">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7363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Please perform bank reconciliations (intra-month, clearing and end of month), demonstrate leverage ERP capabilities, daily reconciliation &amp; cash position reporting.</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9">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Cash Management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4492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solidFill>
                            <a:srgbClr val="000000"/>
                          </a:solidFill>
                          <a:effectLst/>
                          <a:latin typeface="Garamond" panose="02020404030301010803" pitchFamily="18" charset="0"/>
                          <a:ea typeface="Yu Mincho" panose="02020400000000000000" pitchFamily="18" charset="-128"/>
                          <a:cs typeface="Calibri" panose="020F0502020204030204" pitchFamily="34" charset="0"/>
                        </a:rPr>
                        <a:t>Walk through cash reconciliation process for research finance accounts, annual &amp; LBI processes.</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4492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Ability to provide pre-populated bank templates &amp; auto-reconciliation.</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4492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Bond funded assets management.</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2903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Managing independent Charge Master and Item Master.</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4492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Days cash on hand reporting.</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4492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Managing multiple hierarchies from external systems.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7363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Integrated transaction information and dynamic/agile reporting; use of discreet data that can then be used for merging data (</a:t>
                      </a:r>
                      <a:r>
                        <a:rPr lang="en-US" sz="1100" b="0" dirty="0" err="1">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i.e</a:t>
                      </a: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 employee ID, shouldn’t end up with different version of names).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2903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Hospital expansions flexibility for incorporation into new org structures, forecasting &amp; reporting.</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39752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80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this functional area.</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49495">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437146"/>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420752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Finance Signature Scenario – Payroll</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79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F6: Payroll</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471580019"/>
              </p:ext>
            </p:extLst>
          </p:nvPr>
        </p:nvGraphicFramePr>
        <p:xfrm>
          <a:off x="719887" y="2001202"/>
          <a:ext cx="11089208" cy="3718879"/>
        </p:xfrm>
        <a:graphic>
          <a:graphicData uri="http://schemas.openxmlformats.org/drawingml/2006/table">
            <a:tbl>
              <a:tblPr firstRow="1" bandRow="1"/>
              <a:tblGrid>
                <a:gridCol w="408272">
                  <a:extLst>
                    <a:ext uri="{9D8B030D-6E8A-4147-A177-3AD203B41FA5}">
                      <a16:colId xmlns:a16="http://schemas.microsoft.com/office/drawing/2014/main" val="3630871763"/>
                    </a:ext>
                  </a:extLst>
                </a:gridCol>
                <a:gridCol w="9397856">
                  <a:extLst>
                    <a:ext uri="{9D8B030D-6E8A-4147-A177-3AD203B41FA5}">
                      <a16:colId xmlns:a16="http://schemas.microsoft.com/office/drawing/2014/main" val="1746494113"/>
                    </a:ext>
                  </a:extLst>
                </a:gridCol>
                <a:gridCol w="1283080">
                  <a:extLst>
                    <a:ext uri="{9D8B030D-6E8A-4147-A177-3AD203B41FA5}">
                      <a16:colId xmlns:a16="http://schemas.microsoft.com/office/drawing/2014/main" val="867742908"/>
                    </a:ext>
                  </a:extLst>
                </a:gridCol>
              </a:tblGrid>
              <a:tr h="244852">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73535">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Process an end to end payroll including complex </a:t>
                      </a: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time topics such as time import, shift pay, overlapping OT, regulatory sick time, etc. Include audit/balance process. </a:t>
                      </a: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Employee setup guidance &amp; flags are key to tie together Payroll and Grant processes.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Payroll</a:t>
                      </a:r>
                    </a:p>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100" b="0" kern="1200" dirty="0">
                        <a:solidFill>
                          <a:schemeClr val="tx1"/>
                        </a:solidFill>
                        <a:latin typeface="Garamond" panose="02020404030301010803" pitchFamily="18"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56356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Process a retroactive calculation based on an employee transfer (work state change) and promotion (increased salary) for a non-exempt employee. Show how updated calculations, taxes and overtime payments are processed for the situation.  Show how the retroactive calculation is automatically initiated by the retroactive HR transaction and how tax tables area maintained/updated automatically.</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77995001"/>
                  </a:ext>
                </a:extLst>
              </a:tr>
              <a:tr h="373535">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a situation where an employee works across two or more tax jurisdictions in a given payroll cycle.  Demonstrate how the time is allocated across jurisdictions and that taxes are calculated for both jurisdictions.  Discuss how tax jurisdictions &amp; rates are managed.   </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373535">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how the system may be able to provide alerts or controls for team members that are using an address that is outside of Moffitt’s allowed tax locations—preventing need to create new filings.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4485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W2 balancing.</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2894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Printing W2/Paystubs and address changes for active &amp; termed team members.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4485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Arial" panose="020B0604020202020204" pitchFamily="34" charset="0"/>
                        </a:rPr>
                        <a:t>Automated alerts in payroll (for example when a maximum limit is reached) reasonableness/threshold alerts &amp; reporting capabilities.</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4485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a:effectLst/>
                          <a:latin typeface="Garamond" panose="02020404030301010803" pitchFamily="18" charset="0"/>
                          <a:ea typeface="Yu Mincho" panose="02020400000000000000" pitchFamily="18" charset="-128"/>
                          <a:cs typeface="Arial" panose="020B0604020202020204" pitchFamily="34" charset="0"/>
                        </a:rPr>
                        <a:t>Automatic audit/ balance process. </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9741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Please demonstrate out of the box reporting &amp; analytics available to a user within this functional area. </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2894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Please showcase mobile transactions within this functional area.</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79077"/>
            <a:ext cx="11115040" cy="461665"/>
          </a:xfrm>
          <a:prstGeom prst="rect">
            <a:avLst/>
          </a:prstGeom>
          <a:noFill/>
        </p:spPr>
        <p:txBody>
          <a:bodyPr wrap="square">
            <a:spAutoFit/>
          </a:bodyPr>
          <a:lstStyle/>
          <a:p>
            <a:r>
              <a:rPr lang="en-US" sz="1200" b="1" dirty="0">
                <a:solidFill>
                  <a:schemeClr val="tx1"/>
                </a:solidFill>
                <a:ea typeface="+mn-lt"/>
                <a:cs typeface="+mn-lt"/>
              </a:rPr>
              <a:t>Please begin this session with general navigation from a Payroll Users standpoint, including dashboard, inbox, and where things are found.</a:t>
            </a:r>
            <a:endParaRPr lang="en-US" sz="1200" b="1" dirty="0">
              <a:solidFill>
                <a:schemeClr val="tx1">
                  <a:lumMod val="75000"/>
                  <a:lumOff val="25000"/>
                </a:schemeClr>
              </a:solidFill>
              <a:latin typeface="+mj-lt"/>
              <a:ea typeface="+mj-ea"/>
              <a:cs typeface="+mj-cs"/>
            </a:endParaRP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23985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Finance Signature Scenario – Time &amp; Attendance </a:t>
            </a:r>
            <a:r>
              <a:rPr lang="en-US" dirty="0">
                <a:solidFill>
                  <a:schemeClr val="tx1"/>
                </a:solidFill>
                <a:highlight>
                  <a:srgbClr val="FFFF00"/>
                </a:highlight>
              </a:rPr>
              <a:t>TBD</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5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F7: Time &amp; Attendance</a:t>
            </a:r>
          </a:p>
        </p:txBody>
      </p:sp>
      <p:sp>
        <p:nvSpPr>
          <p:cNvPr id="13" name="TextBox 12">
            <a:extLst>
              <a:ext uri="{FF2B5EF4-FFF2-40B4-BE49-F238E27FC236}">
                <a16:creationId xmlns:a16="http://schemas.microsoft.com/office/drawing/2014/main" id="{2F4171A1-69BC-4E62-9C79-21467431EC05}"/>
              </a:ext>
            </a:extLst>
          </p:cNvPr>
          <p:cNvSpPr txBox="1"/>
          <p:nvPr/>
        </p:nvSpPr>
        <p:spPr>
          <a:xfrm>
            <a:off x="625793" y="1430661"/>
            <a:ext cx="11115040" cy="461665"/>
          </a:xfrm>
          <a:prstGeom prst="rect">
            <a:avLst/>
          </a:prstGeom>
          <a:noFill/>
        </p:spPr>
        <p:txBody>
          <a:bodyPr wrap="square" lIns="91440" tIns="45720" rIns="91440" bIns="45720" anchor="t">
            <a:spAutoFit/>
          </a:bodyPr>
          <a:lstStyle/>
          <a:p>
            <a:r>
              <a:rPr lang="en-US" sz="1200" b="1" dirty="0">
                <a:ea typeface="+mn-lt"/>
                <a:cs typeface="+mn-lt"/>
              </a:rPr>
              <a:t>Please begin this session with general navigation from a Time &amp; Attendance Users standpoint, including dashboard, inbox, and where things are found.</a:t>
            </a:r>
            <a:r>
              <a:rPr lang="en-US" sz="1200" b="1" dirty="0">
                <a:latin typeface="+mj-lt"/>
                <a:ea typeface="+mj-ea"/>
                <a:cs typeface="+mj-cs"/>
              </a:rPr>
              <a:t> </a:t>
            </a:r>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292405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626751" y="1195139"/>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r>
              <a:rPr lang="en-GB" sz="2400" b="1" dirty="0">
                <a:solidFill>
                  <a:schemeClr val="bg1"/>
                </a:solidFill>
              </a:rPr>
              <a:t>HR Signature Scenarios</a:t>
            </a:r>
          </a:p>
          <a:p>
            <a:pPr lvl="1"/>
            <a:endParaRPr lang="en-GB" sz="2400" b="1" dirty="0">
              <a:solidFill>
                <a:schemeClr val="bg1"/>
              </a:solidFill>
            </a:endParaRPr>
          </a:p>
          <a:p>
            <a:pPr marL="457200" indent="-457200">
              <a:spcAft>
                <a:spcPts val="400"/>
              </a:spcAft>
              <a:buFont typeface="+mj-lt"/>
              <a:buAutoNum type="arabicPeriod"/>
            </a:pPr>
            <a:r>
              <a:rPr lang="en-US" sz="1800" dirty="0">
                <a:solidFill>
                  <a:schemeClr val="bg1"/>
                </a:solidFill>
              </a:rPr>
              <a:t>Position Management</a:t>
            </a:r>
          </a:p>
          <a:p>
            <a:pPr marL="457200" indent="-457200">
              <a:spcAft>
                <a:spcPts val="400"/>
              </a:spcAft>
              <a:buAutoNum type="arabicPeriod"/>
            </a:pPr>
            <a:r>
              <a:rPr lang="en-US" dirty="0">
                <a:solidFill>
                  <a:schemeClr val="bg1"/>
                </a:solidFill>
              </a:rPr>
              <a:t>Talent Acquisition</a:t>
            </a:r>
          </a:p>
          <a:p>
            <a:pPr marL="457200" indent="-457200">
              <a:spcAft>
                <a:spcPts val="400"/>
              </a:spcAft>
              <a:buFontTx/>
              <a:buAutoNum type="arabicPeriod"/>
            </a:pPr>
            <a:r>
              <a:rPr lang="en-US" dirty="0">
                <a:solidFill>
                  <a:schemeClr val="bg1"/>
                </a:solidFill>
              </a:rPr>
              <a:t>Employee &amp; </a:t>
            </a:r>
            <a:r>
              <a:rPr lang="en-US">
                <a:solidFill>
                  <a:schemeClr val="bg1"/>
                </a:solidFill>
              </a:rPr>
              <a:t>Manager Enablement</a:t>
            </a:r>
            <a:r>
              <a:rPr lang="en-US" dirty="0">
                <a:solidFill>
                  <a:schemeClr val="bg1"/>
                </a:solidFill>
              </a:rPr>
              <a:t> </a:t>
            </a:r>
            <a:endParaRPr lang="en-US" sz="1800" dirty="0">
              <a:solidFill>
                <a:schemeClr val="bg1"/>
              </a:solidFill>
            </a:endParaRPr>
          </a:p>
          <a:p>
            <a:pPr marL="457200" indent="-457200">
              <a:spcAft>
                <a:spcPts val="400"/>
              </a:spcAft>
              <a:buFontTx/>
              <a:buAutoNum type="arabicPeriod"/>
            </a:pPr>
            <a:r>
              <a:rPr lang="en-US" dirty="0">
                <a:solidFill>
                  <a:schemeClr val="bg1"/>
                </a:solidFill>
              </a:rPr>
              <a:t>Benefits Administration</a:t>
            </a:r>
          </a:p>
          <a:p>
            <a:pPr marL="457200" indent="-457200">
              <a:spcAft>
                <a:spcPts val="400"/>
              </a:spcAft>
              <a:buFontTx/>
              <a:buAutoNum type="arabicPeriod"/>
            </a:pPr>
            <a:r>
              <a:rPr lang="en-US" dirty="0">
                <a:solidFill>
                  <a:schemeClr val="bg1"/>
                </a:solidFill>
              </a:rPr>
              <a:t>Talent Management </a:t>
            </a:r>
          </a:p>
          <a:p>
            <a:pPr marL="457200" indent="-457200">
              <a:spcAft>
                <a:spcPts val="400"/>
              </a:spcAft>
              <a:buFontTx/>
              <a:buAutoNum type="arabicPeriod"/>
            </a:pPr>
            <a:r>
              <a:rPr lang="en-US" dirty="0">
                <a:solidFill>
                  <a:schemeClr val="bg1"/>
                </a:solidFill>
              </a:rPr>
              <a:t>Learning Management</a:t>
            </a:r>
          </a:p>
          <a:p>
            <a:pPr marL="457200" indent="-457200">
              <a:spcAft>
                <a:spcPts val="400"/>
              </a:spcAft>
              <a:buFontTx/>
              <a:buAutoNum type="arabicPeriod"/>
            </a:pPr>
            <a:r>
              <a:rPr lang="en-US" dirty="0">
                <a:solidFill>
                  <a:schemeClr val="bg1"/>
                </a:solidFill>
              </a:rPr>
              <a:t>Compensation</a:t>
            </a:r>
          </a:p>
          <a:p>
            <a:pPr marL="457200" indent="-457200">
              <a:spcAft>
                <a:spcPts val="400"/>
              </a:spcAft>
              <a:buFont typeface="+mj-lt"/>
              <a:buAutoNum type="arabicPeriod"/>
            </a:pPr>
            <a:r>
              <a:rPr lang="en-US" sz="1800" dirty="0">
                <a:solidFill>
                  <a:schemeClr val="bg1"/>
                </a:solidFill>
              </a:rPr>
              <a:t>HRIS Administration</a:t>
            </a:r>
          </a:p>
          <a:p>
            <a:pPr marL="457200" indent="-457200">
              <a:spcAft>
                <a:spcPts val="400"/>
              </a:spcAft>
              <a:buFont typeface="+mj-lt"/>
              <a:buAutoNum type="arabicPeriod"/>
            </a:pPr>
            <a:r>
              <a:rPr lang="en-US" sz="1800" dirty="0">
                <a:solidFill>
                  <a:schemeClr val="bg1"/>
                </a:solidFill>
              </a:rPr>
              <a:t>Diversity </a:t>
            </a:r>
            <a:endParaRPr lang="en-US" sz="1800">
              <a:solidFill>
                <a:schemeClr val="bg1"/>
              </a:solidFill>
            </a:endParaRPr>
          </a:p>
          <a:p>
            <a:pPr marL="457200" indent="-457200">
              <a:spcAft>
                <a:spcPts val="400"/>
              </a:spcAft>
              <a:buFont typeface="+mj-lt"/>
              <a:buAutoNum type="arabicPeriod"/>
            </a:pPr>
            <a:r>
              <a:rPr lang="en-US" dirty="0">
                <a:solidFill>
                  <a:schemeClr val="bg1"/>
                </a:solidFill>
              </a:rPr>
              <a:t>Team Member </a:t>
            </a:r>
            <a:r>
              <a:rPr lang="en-US" sz="1800" dirty="0">
                <a:solidFill>
                  <a:schemeClr val="bg1"/>
                </a:solidFill>
              </a:rPr>
              <a:t>Relations</a:t>
            </a:r>
          </a:p>
          <a:p>
            <a:endParaRPr lang="en-GB" dirty="0">
              <a:solidFill>
                <a:schemeClr val="bg1"/>
              </a:solidFill>
            </a:endParaRPr>
          </a:p>
          <a:p>
            <a:pPr lvl="1"/>
            <a:endParaRPr lang="en-GB" dirty="0">
              <a:solidFill>
                <a:schemeClr val="bg1"/>
              </a:solidFill>
            </a:endParaRPr>
          </a:p>
        </p:txBody>
      </p:sp>
      <p:sp>
        <p:nvSpPr>
          <p:cNvPr id="7" name="Title 1"/>
          <p:cNvSpPr txBox="1">
            <a:spLocks/>
          </p:cNvSpPr>
          <p:nvPr/>
        </p:nvSpPr>
        <p:spPr>
          <a:xfrm>
            <a:off x="948754" y="1474083"/>
            <a:ext cx="4239129" cy="1678104"/>
          </a:xfrm>
          <a:prstGeom prst="rect">
            <a:avLst/>
          </a:prstGeom>
        </p:spPr>
        <p:txBody>
          <a:bodyPr lIns="91440" tIns="45720" rIns="91440" bIns="45720" anchor="t"/>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endParaRPr lang="en-US" sz="1600" b="0" dirty="0">
              <a:solidFill>
                <a:srgbClr val="2E2E38"/>
              </a:solidFill>
            </a:endParaRPr>
          </a:p>
        </p:txBody>
      </p:sp>
      <p:pic>
        <p:nvPicPr>
          <p:cNvPr id="10" name="Picture 9">
            <a:extLst>
              <a:ext uri="{FF2B5EF4-FFF2-40B4-BE49-F238E27FC236}">
                <a16:creationId xmlns:a16="http://schemas.microsoft.com/office/drawing/2014/main" id="{8D8BAFB7-BD8C-4170-8BBB-6F854EBA8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11" name="Footer Placeholder 1">
            <a:extLst>
              <a:ext uri="{FF2B5EF4-FFF2-40B4-BE49-F238E27FC236}">
                <a16:creationId xmlns:a16="http://schemas.microsoft.com/office/drawing/2014/main" id="{3BD3B8F9-55E0-437B-95FF-648531C82B5F}"/>
              </a:ext>
            </a:extLst>
          </p:cNvPr>
          <p:cNvSpPr>
            <a:spLocks noGrp="1"/>
          </p:cNvSpPr>
          <p:nvPr>
            <p:ph type="ftr" sz="quarter" idx="11"/>
          </p:nvPr>
        </p:nvSpPr>
        <p:spPr>
          <a:xfrm>
            <a:off x="4556125" y="6471244"/>
            <a:ext cx="3086100" cy="180000"/>
          </a:xfrm>
        </p:spPr>
        <p:txBody>
          <a:bodyPr/>
          <a:lstStyle/>
          <a:p>
            <a:r>
              <a:rPr lang="en-US">
                <a:latin typeface="+mn-lt"/>
              </a:rPr>
              <a:t>Prepared by Ernst &amp; Young LLP – Confidential</a:t>
            </a:r>
            <a:endParaRPr lang="en-IN" dirty="0">
              <a:latin typeface="+mn-lt"/>
            </a:endParaRPr>
          </a:p>
        </p:txBody>
      </p:sp>
      <p:sp>
        <p:nvSpPr>
          <p:cNvPr id="6" name="Slide Number Placeholder 4">
            <a:extLst>
              <a:ext uri="{FF2B5EF4-FFF2-40B4-BE49-F238E27FC236}">
                <a16:creationId xmlns:a16="http://schemas.microsoft.com/office/drawing/2014/main" id="{093682C8-7973-4B90-B1A1-C6E085FD7FA6}"/>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lt"/>
              </a:rPr>
              <a:t>Slide </a:t>
            </a:r>
            <a:fld id="{F1BC30E3-FFE5-4B91-AA19-87A149EBB9EE}" type="slidenum">
              <a:rPr smtClean="0">
                <a:latin typeface="+mn-lt"/>
              </a:rPr>
              <a:pPr/>
              <a:t>18</a:t>
            </a:fld>
            <a:endParaRPr dirty="0">
              <a:latin typeface="+mn-lt"/>
            </a:endParaRPr>
          </a:p>
        </p:txBody>
      </p:sp>
    </p:spTree>
    <p:extLst>
      <p:ext uri="{BB962C8B-B14F-4D97-AF65-F5344CB8AC3E}">
        <p14:creationId xmlns:p14="http://schemas.microsoft.com/office/powerpoint/2010/main" val="328716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lIns="91440" tIns="45720" rIns="91440" bIns="45720" anchor="t"/>
          <a:lstStyle/>
          <a:p>
            <a:pPr algn="l"/>
            <a:r>
              <a:rPr lang="en-US" dirty="0">
                <a:solidFill>
                  <a:schemeClr val="tx1"/>
                </a:solidFill>
              </a:rPr>
              <a:t>HR1: Position Management</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482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3880155406"/>
              </p:ext>
            </p:extLst>
          </p:nvPr>
        </p:nvGraphicFramePr>
        <p:xfrm>
          <a:off x="719888" y="2048626"/>
          <a:ext cx="11115038" cy="4113416"/>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6">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40728">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6724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how position management capabilities can help set, report, manage and control positions/headcounts during the business and employee lifecycle.</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1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Position Management </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4072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Please include creating and tracking position budgets, including reports, dashboards and alerts.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13992627"/>
                  </a:ext>
                </a:extLst>
              </a:tr>
              <a:tr h="24072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a:solidFill>
                            <a:srgbClr val="000000"/>
                          </a:solidFill>
                          <a:effectLst/>
                          <a:latin typeface="Garamond" panose="02020404030301010803" pitchFamily="18" charset="0"/>
                          <a:ea typeface="Yu Mincho" panose="02020400000000000000" pitchFamily="18" charset="-128"/>
                          <a:cs typeface="Arial" panose="020B0604020202020204" pitchFamily="34" charset="0"/>
                        </a:rPr>
                        <a:t>Enforcement of position limits during HR transactions (hire, transfer, promote, etc.).</a:t>
                      </a:r>
                      <a:endParaRPr lang="en-US" sz="110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4207946"/>
                  </a:ext>
                </a:extLst>
              </a:tr>
              <a:tr h="24072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Mincho" panose="02020400000000000000" pitchFamily="18" charset="-128"/>
                          <a:cs typeface="Arial" panose="020B0604020202020204" pitchFamily="34" charset="0"/>
                        </a:rPr>
                        <a:t>Demonstrate how a position budget can be imported.  Show how integration may be pre-built/standard.</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36724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Mincho" panose="02020400000000000000" pitchFamily="18" charset="-128"/>
                          <a:cs typeface="Arial" panose="020B0604020202020204" pitchFamily="34" charset="0"/>
                        </a:rPr>
                        <a:t>Create/update a position budget to reflect a situation where the budget is increased for a given business unit and a situation where a department has a budget decreased.</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6724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how the changes to the position budget are routed for approval before the budget is set.  Show how notifications are received for interested parties that do not have approval roles.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2340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reporting and dashboards that provide real-time data on position budget that includes identification of available (unfilled) positions.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4072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Create a new position showing all steps within the workflow including approvals.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4072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Update an existing position (change attributes) including the approvals and all steps in the workflow.</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24072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Close a position demonstrating approvals and all steps in the workflow including approvals.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6724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how the system handles vacancies within an approval chain.  Demonstrate any escalations on approvals if no action is taken in a certain time period.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39072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this functional area.</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45225">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454362"/>
            <a:ext cx="11115040" cy="646331"/>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an HR Users standpoint, including dashboard, inbox, and where things are found.</a:t>
            </a: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a:p>
            <a:endParaRPr lang="en-US" sz="1200" b="1" dirty="0">
              <a:solidFill>
                <a:schemeClr val="tx1">
                  <a:lumMod val="75000"/>
                  <a:lumOff val="25000"/>
                </a:schemeClr>
              </a:solidFill>
              <a:latin typeface="+mj-lt"/>
              <a:ea typeface="+mj-ea"/>
              <a:cs typeface="+mj-cs"/>
            </a:endParaRP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HR1: Position Management</a:t>
            </a:r>
          </a:p>
        </p:txBody>
      </p:sp>
    </p:spTree>
    <p:extLst>
      <p:ext uri="{BB962C8B-B14F-4D97-AF65-F5344CB8AC3E}">
        <p14:creationId xmlns:p14="http://schemas.microsoft.com/office/powerpoint/2010/main" val="62835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2E9CFE-A192-444A-9238-B1372054F744}"/>
              </a:ext>
            </a:extLst>
          </p:cNvPr>
          <p:cNvSpPr/>
          <p:nvPr/>
        </p:nvSpPr>
        <p:spPr>
          <a:xfrm>
            <a:off x="3175" y="6384006"/>
            <a:ext cx="12191564" cy="473994"/>
          </a:xfrm>
          <a:prstGeom prst="rect">
            <a:avLst/>
          </a:prstGeom>
          <a:solidFill>
            <a:srgbClr val="404042">
              <a:alpha val="88000"/>
            </a:srgbClr>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graphicFrame>
        <p:nvGraphicFramePr>
          <p:cNvPr id="14" name="Object 1" hidden="1">
            <a:extLst>
              <a:ext uri="{FF2B5EF4-FFF2-40B4-BE49-F238E27FC236}">
                <a16:creationId xmlns:a16="http://schemas.microsoft.com/office/drawing/2014/main" id="{D1629830-C7DF-49CC-8C0F-1A612669588D}"/>
              </a:ext>
            </a:extLst>
          </p:cNvPr>
          <p:cNvGraphicFramePr>
            <a:graphicFrameLocks noChangeAspect="1"/>
          </p:cNvGraphicFramePr>
          <p:nvPr>
            <p:custDataLst>
              <p:tags r:id="rId2"/>
            </p:custDataLst>
          </p:nvPr>
        </p:nvGraphicFramePr>
        <p:xfrm>
          <a:off x="7936" y="5157"/>
          <a:ext cx="1586" cy="1586"/>
        </p:xfrm>
        <a:graphic>
          <a:graphicData uri="http://schemas.openxmlformats.org/presentationml/2006/ole">
            <mc:AlternateContent xmlns:mc="http://schemas.openxmlformats.org/markup-compatibility/2006">
              <mc:Choice xmlns:v="urn:schemas-microsoft-com:vml" Requires="v">
                <p:oleObj spid="_x0000_s9220" name="think-cell Slide" r:id="rId5" imgW="347" imgH="348" progId="TCLayout.ActiveDocument.1">
                  <p:embed/>
                </p:oleObj>
              </mc:Choice>
              <mc:Fallback>
                <p:oleObj name="think-cell Slide" r:id="rId5" imgW="347" imgH="348" progId="TCLayout.ActiveDocument.1">
                  <p:embed/>
                  <p:pic>
                    <p:nvPicPr>
                      <p:cNvPr id="14" name="Object 1" hidden="1">
                        <a:extLst>
                          <a:ext uri="{FF2B5EF4-FFF2-40B4-BE49-F238E27FC236}">
                            <a16:creationId xmlns:a16="http://schemas.microsoft.com/office/drawing/2014/main" id="{D1629830-C7DF-49CC-8C0F-1A612669588D}"/>
                          </a:ext>
                        </a:extLst>
                      </p:cNvPr>
                      <p:cNvPicPr/>
                      <p:nvPr/>
                    </p:nvPicPr>
                    <p:blipFill>
                      <a:blip r:embed="rId6"/>
                      <a:stretch>
                        <a:fillRect/>
                      </a:stretch>
                    </p:blipFill>
                    <p:spPr>
                      <a:xfrm>
                        <a:off x="7936" y="5157"/>
                        <a:ext cx="1586" cy="1586"/>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982D4C0C-4182-4D8D-8F09-AEA2444D5BFA}"/>
              </a:ext>
            </a:extLst>
          </p:cNvPr>
          <p:cNvSpPr txBox="1">
            <a:spLocks/>
          </p:cNvSpPr>
          <p:nvPr/>
        </p:nvSpPr>
        <p:spPr>
          <a:xfrm>
            <a:off x="1743559" y="124714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dirty="0"/>
          </a:p>
        </p:txBody>
      </p:sp>
      <p:grpSp>
        <p:nvGrpSpPr>
          <p:cNvPr id="15" name="Group 14">
            <a:extLst>
              <a:ext uri="{FF2B5EF4-FFF2-40B4-BE49-F238E27FC236}">
                <a16:creationId xmlns:a16="http://schemas.microsoft.com/office/drawing/2014/main" id="{CA65F1AA-71BA-4D30-B0E5-B5BEA8E4EB7E}"/>
              </a:ext>
            </a:extLst>
          </p:cNvPr>
          <p:cNvGrpSpPr/>
          <p:nvPr/>
        </p:nvGrpSpPr>
        <p:grpSpPr>
          <a:xfrm>
            <a:off x="10738415" y="4736389"/>
            <a:ext cx="1225551" cy="1435101"/>
            <a:chOff x="10364796" y="4960938"/>
            <a:chExt cx="1225551" cy="1435101"/>
          </a:xfrm>
        </p:grpSpPr>
        <p:sp>
          <p:nvSpPr>
            <p:cNvPr id="21" name="Freeform 5">
              <a:extLst>
                <a:ext uri="{FF2B5EF4-FFF2-40B4-BE49-F238E27FC236}">
                  <a16:creationId xmlns:a16="http://schemas.microsoft.com/office/drawing/2014/main" id="{5813E6A9-385E-4A3F-BB9C-561068B985AC}"/>
                </a:ext>
              </a:extLst>
            </p:cNvPr>
            <p:cNvSpPr>
              <a:spLocks/>
            </p:cNvSpPr>
            <p:nvPr/>
          </p:nvSpPr>
          <p:spPr bwMode="auto">
            <a:xfrm>
              <a:off x="10364796" y="4960938"/>
              <a:ext cx="982663" cy="358775"/>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endParaRPr>
            </a:p>
          </p:txBody>
        </p:sp>
        <p:sp>
          <p:nvSpPr>
            <p:cNvPr id="22" name="Freeform 6">
              <a:extLst>
                <a:ext uri="{FF2B5EF4-FFF2-40B4-BE49-F238E27FC236}">
                  <a16:creationId xmlns:a16="http://schemas.microsoft.com/office/drawing/2014/main" id="{833DE81C-44D9-4A9E-834A-5052890DBFFA}"/>
                </a:ext>
              </a:extLst>
            </p:cNvPr>
            <p:cNvSpPr>
              <a:spLocks noEditPoints="1"/>
            </p:cNvSpPr>
            <p:nvPr/>
          </p:nvSpPr>
          <p:spPr bwMode="auto">
            <a:xfrm>
              <a:off x="10364796" y="5467351"/>
              <a:ext cx="1225551" cy="928688"/>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FFFFFF"/>
                </a:solidFill>
                <a:effectLst/>
                <a:uLnTx/>
                <a:uFillTx/>
              </a:endParaRPr>
            </a:p>
          </p:txBody>
        </p:sp>
      </p:grpSp>
      <p:sp>
        <p:nvSpPr>
          <p:cNvPr id="16" name="Title 1">
            <a:extLst>
              <a:ext uri="{FF2B5EF4-FFF2-40B4-BE49-F238E27FC236}">
                <a16:creationId xmlns:a16="http://schemas.microsoft.com/office/drawing/2014/main" id="{59E450C5-B47E-4325-9A70-E972297D4C74}"/>
              </a:ext>
            </a:extLst>
          </p:cNvPr>
          <p:cNvSpPr txBox="1">
            <a:spLocks/>
          </p:cNvSpPr>
          <p:nvPr/>
        </p:nvSpPr>
        <p:spPr>
          <a:xfrm>
            <a:off x="124910" y="175148"/>
            <a:ext cx="5124774" cy="1009012"/>
          </a:xfrm>
          <a:prstGeom prst="rect">
            <a:avLst/>
          </a:prstGeom>
        </p:spPr>
        <p:txBody>
          <a:bodyPr anchor="ctr">
            <a:normAutofit/>
          </a:bodyPr>
          <a:lstStyle>
            <a:lvl1pPr algn="l" defTabSz="914246" rtl="0" eaLnBrk="1" latinLnBrk="0" hangingPunct="1">
              <a:lnSpc>
                <a:spcPct val="90000"/>
              </a:lnSpc>
              <a:spcBef>
                <a:spcPct val="0"/>
              </a:spcBef>
              <a:buNone/>
              <a:defRPr sz="5333" b="1" kern="1200">
                <a:solidFill>
                  <a:schemeClr val="bg1"/>
                </a:solidFill>
                <a:latin typeface="+mj-lt"/>
                <a:ea typeface="+mj-ea"/>
                <a:cs typeface="+mj-cs"/>
              </a:defRPr>
            </a:lvl1pPr>
          </a:lstStyle>
          <a:p>
            <a:pPr marL="0" marR="0" lvl="0" indent="0" algn="ctr" defTabSz="914246"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a:ea typeface="+mj-ea"/>
                <a:cs typeface="+mj-cs"/>
              </a:rPr>
              <a:t>Table of Contents</a:t>
            </a:r>
          </a:p>
        </p:txBody>
      </p:sp>
      <p:sp>
        <p:nvSpPr>
          <p:cNvPr id="17" name="TextBox 16">
            <a:extLst>
              <a:ext uri="{FF2B5EF4-FFF2-40B4-BE49-F238E27FC236}">
                <a16:creationId xmlns:a16="http://schemas.microsoft.com/office/drawing/2014/main" id="{7A88BE28-36C7-417B-95C5-B4110D2149D1}"/>
              </a:ext>
            </a:extLst>
          </p:cNvPr>
          <p:cNvSpPr txBox="1"/>
          <p:nvPr/>
        </p:nvSpPr>
        <p:spPr>
          <a:xfrm>
            <a:off x="442355" y="1184159"/>
            <a:ext cx="54239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strike="noStrike" kern="1200" cap="none" spc="0" normalizeH="0" baseline="0" noProof="0" dirty="0">
                <a:ln>
                  <a:noFill/>
                </a:ln>
                <a:effectLst/>
                <a:uLnTx/>
                <a:uFillTx/>
                <a:latin typeface="Arial" panose="020B0604020202020204"/>
                <a:ea typeface="+mn-ea"/>
                <a:cs typeface="+mn-cs"/>
              </a:rPr>
              <a:t>Signature Scenario Overview</a:t>
            </a:r>
          </a:p>
        </p:txBody>
      </p:sp>
      <p:sp>
        <p:nvSpPr>
          <p:cNvPr id="3" name="TextBox 2">
            <a:extLst>
              <a:ext uri="{FF2B5EF4-FFF2-40B4-BE49-F238E27FC236}">
                <a16:creationId xmlns:a16="http://schemas.microsoft.com/office/drawing/2014/main" id="{214D5A67-CABD-419A-BB0D-954FC174E142}"/>
              </a:ext>
            </a:extLst>
          </p:cNvPr>
          <p:cNvSpPr txBox="1"/>
          <p:nvPr/>
        </p:nvSpPr>
        <p:spPr>
          <a:xfrm>
            <a:off x="543482" y="1613810"/>
            <a:ext cx="4078272"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dirty="0">
                <a:latin typeface="Arial" panose="020B0604020202020204" pitchFamily="34" charset="0"/>
                <a:cs typeface="Arial" panose="020B0604020202020204" pitchFamily="34" charset="0"/>
              </a:rPr>
              <a:t>Supply Chain Signature Scenarios</a:t>
            </a:r>
          </a:p>
        </p:txBody>
      </p:sp>
      <p:sp>
        <p:nvSpPr>
          <p:cNvPr id="18" name="TextBox 17">
            <a:extLst>
              <a:ext uri="{FF2B5EF4-FFF2-40B4-BE49-F238E27FC236}">
                <a16:creationId xmlns:a16="http://schemas.microsoft.com/office/drawing/2014/main" id="{9CB86163-EA53-49C3-AECC-3BCFB4A87ECB}"/>
              </a:ext>
            </a:extLst>
          </p:cNvPr>
          <p:cNvSpPr txBox="1"/>
          <p:nvPr/>
        </p:nvSpPr>
        <p:spPr>
          <a:xfrm>
            <a:off x="543482" y="1959879"/>
            <a:ext cx="4078272"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dirty="0">
                <a:latin typeface="Arial" panose="020B0604020202020204" pitchFamily="34" charset="0"/>
                <a:cs typeface="Arial" panose="020B0604020202020204" pitchFamily="34" charset="0"/>
              </a:rPr>
              <a:t>Finance Signature Scenarios</a:t>
            </a:r>
          </a:p>
        </p:txBody>
      </p:sp>
      <p:sp>
        <p:nvSpPr>
          <p:cNvPr id="27" name="TextBox 26">
            <a:extLst>
              <a:ext uri="{FF2B5EF4-FFF2-40B4-BE49-F238E27FC236}">
                <a16:creationId xmlns:a16="http://schemas.microsoft.com/office/drawing/2014/main" id="{CA57278F-3F60-4B5F-8237-1C0BC18CD2FA}"/>
              </a:ext>
            </a:extLst>
          </p:cNvPr>
          <p:cNvSpPr txBox="1"/>
          <p:nvPr/>
        </p:nvSpPr>
        <p:spPr>
          <a:xfrm>
            <a:off x="543482" y="2346058"/>
            <a:ext cx="4078272"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dirty="0">
                <a:latin typeface="Arial" panose="020B0604020202020204" pitchFamily="34" charset="0"/>
                <a:cs typeface="Arial" panose="020B0604020202020204" pitchFamily="34" charset="0"/>
              </a:rPr>
              <a:t>HR Signature Scenarios</a:t>
            </a:r>
          </a:p>
        </p:txBody>
      </p:sp>
      <p:sp>
        <p:nvSpPr>
          <p:cNvPr id="28" name="TextBox 27">
            <a:extLst>
              <a:ext uri="{FF2B5EF4-FFF2-40B4-BE49-F238E27FC236}">
                <a16:creationId xmlns:a16="http://schemas.microsoft.com/office/drawing/2014/main" id="{83746B4C-6E2B-4E9B-8FB6-4F93B6AF2351}"/>
              </a:ext>
            </a:extLst>
          </p:cNvPr>
          <p:cNvSpPr txBox="1"/>
          <p:nvPr/>
        </p:nvSpPr>
        <p:spPr>
          <a:xfrm>
            <a:off x="543482" y="2732237"/>
            <a:ext cx="4078272" cy="105567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dirty="0">
                <a:latin typeface="Arial" panose="020B0604020202020204" pitchFamily="34" charset="0"/>
                <a:cs typeface="Arial" panose="020B0604020202020204" pitchFamily="34" charset="0"/>
              </a:rPr>
              <a:t>IT Data &amp; Technology Signature Scenarios</a:t>
            </a:r>
          </a:p>
          <a:p>
            <a:pPr>
              <a:lnSpc>
                <a:spcPct val="85000"/>
              </a:lnSpc>
              <a:spcAft>
                <a:spcPts val="600"/>
              </a:spcAft>
              <a:buClr>
                <a:schemeClr val="accent2"/>
              </a:buClr>
              <a:buSzPct val="70000"/>
            </a:pPr>
            <a:r>
              <a:rPr lang="en-US" dirty="0">
                <a:latin typeface="Arial" panose="020B0604020202020204" pitchFamily="34" charset="0"/>
                <a:cs typeface="Arial" panose="020B0604020202020204" pitchFamily="34" charset="0"/>
              </a:rPr>
              <a:t>Customer &amp; Application Support Strategy</a:t>
            </a:r>
          </a:p>
        </p:txBody>
      </p:sp>
    </p:spTree>
    <p:extLst>
      <p:ext uri="{BB962C8B-B14F-4D97-AF65-F5344CB8AC3E}">
        <p14:creationId xmlns:p14="http://schemas.microsoft.com/office/powerpoint/2010/main" val="359457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HR2: Talent Acquisition</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890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1058582126"/>
              </p:ext>
            </p:extLst>
          </p:nvPr>
        </p:nvGraphicFramePr>
        <p:xfrm>
          <a:off x="719885" y="1995767"/>
          <a:ext cx="11115041" cy="4119143"/>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9">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33870">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3387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the end-to-end process from requisition to onboarding for hiring an employee into position.</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1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Talent Acquisition</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3567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Mincho" panose="02020400000000000000" pitchFamily="18" charset="-128"/>
                          <a:cs typeface="Arial" panose="020B0604020202020204" pitchFamily="34" charset="0"/>
                        </a:rPr>
                        <a:t>Create a requisition for a budgeted position showing conditional approvals that are based on budget, business unit rules, etc.  Highlight defaulting/templating and what would happen if a requisition is requested where budget does not exist.</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3066695"/>
                  </a:ext>
                </a:extLst>
              </a:tr>
              <a:tr h="23387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Search internally by skill, license &amp; location.</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5016325"/>
                  </a:ext>
                </a:extLst>
              </a:tr>
              <a:tr h="3567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how a job posting highlighting defaulting and automation that will help a recruiter create and advertise the job posting. Include workflow steps such as approvals and interface to job boards.</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3567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Apply process from job board via mobile device and how applicant information is collected and managed LIVE through to appearing in recruiter’s dashboard.</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3387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Interview self-scheduling.</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5678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how the evaluation and selection process works highlighting integrated tools and automation that support the process (such as AI pre-screen, candidate ranking, etc.).</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3387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selection, offer &amp; acceptance.</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3387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how the system can automate &amp; track all messages/communications between Moffitt and the candidate in one place.  </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5678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preboarding &amp; onboarding process. Show how the tasks lists are managed and tracked with alerts and reminders and including visibility into the employee's progress. Incorporate: 3</a:t>
                      </a:r>
                      <a:r>
                        <a:rPr lang="en-US" sz="1100" b="0" kern="1200" baseline="300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rd</a:t>
                      </a: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 party tasks, legal forms, internal departments (facilities, badge, parking) a team introduction email, etc.</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1419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Times New Roman" panose="02020603050405020304" pitchFamily="18" charset="0"/>
                          <a:cs typeface="Arial" panose="020B0604020202020204" pitchFamily="34" charset="0"/>
                        </a:rPr>
                        <a:t>Please demonstrate how solution ensures equity in hiring process.</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379589">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Please demonstrate out of the box reporting &amp; analytics available to a user within this functional area.</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38239">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Please showcase mobile &amp; text capabilities within this functional area.</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 &amp; text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483433"/>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HR2: Talent Acquisition</a:t>
            </a:r>
          </a:p>
        </p:txBody>
      </p:sp>
    </p:spTree>
    <p:extLst>
      <p:ext uri="{BB962C8B-B14F-4D97-AF65-F5344CB8AC3E}">
        <p14:creationId xmlns:p14="http://schemas.microsoft.com/office/powerpoint/2010/main" val="69347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644636" y="296184"/>
            <a:ext cx="10978515" cy="590400"/>
          </a:xfrm>
        </p:spPr>
        <p:txBody>
          <a:bodyPr/>
          <a:lstStyle/>
          <a:p>
            <a:pPr algn="l"/>
            <a:r>
              <a:rPr lang="en-US" dirty="0">
                <a:solidFill>
                  <a:schemeClr val="tx1"/>
                </a:solidFill>
              </a:rPr>
              <a:t>HR3: Employee &amp; Manager Enablement</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88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2155703258"/>
              </p:ext>
            </p:extLst>
          </p:nvPr>
        </p:nvGraphicFramePr>
        <p:xfrm>
          <a:off x="694055" y="2015400"/>
          <a:ext cx="11115040" cy="3552279"/>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8">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78128">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600" u="none" strike="noStrike" kern="1200" cap="none" spc="0" normalizeH="0" baseline="0" noProof="0" dirty="0">
                          <a:ln>
                            <a:noFill/>
                          </a:ln>
                          <a:solidFill>
                            <a:schemeClr val="bg1"/>
                          </a:solidFill>
                          <a:effectLst/>
                          <a:uLnTx/>
                          <a:uFillTx/>
                          <a:latin typeface="Garamond" panose="02020404030301010803" pitchFamily="18" charset="0"/>
                        </a:rPr>
                        <a:t>Task/Requirement</a:t>
                      </a:r>
                      <a:endParaRPr kumimoji="0" lang="en-GB" sz="1600" b="1" i="0" u="none" strike="noStrike" kern="1200" cap="none" spc="0" normalizeH="0" baseline="0" noProof="0" dirty="0">
                        <a:ln>
                          <a:noFill/>
                        </a:ln>
                        <a:solidFill>
                          <a:schemeClr val="bg1"/>
                        </a:solidFill>
                        <a:effectLst/>
                        <a:uLnTx/>
                        <a:uFillTx/>
                        <a:latin typeface="Garamond" panose="02020404030301010803" pitchFamily="18" charset="0"/>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Garamond" panose="02020404030301010803" pitchFamily="18" charset="0"/>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978959">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1</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a:cs typeface="Arial"/>
                        </a:rPr>
                        <a:t>Provide an overview of employee &amp; manager enablement capabilities and include how the system enables team members and managers with information and interaction to perform their roles as efficiently as possible. </a:t>
                      </a:r>
                      <a:r>
                        <a:rPr lang="en-US" sz="1100" b="0">
                          <a:solidFill>
                            <a:srgbClr val="000000"/>
                          </a:solidFill>
                          <a:effectLst/>
                          <a:latin typeface="Garamond" panose="02020404030301010803" pitchFamily="18" charset="0"/>
                          <a:ea typeface="Yu Gothic Light"/>
                          <a:cs typeface="Calibri"/>
                        </a:rPr>
                        <a:t>Show us the configurability of individual team member “profiles” that include all aspects the traditional employee HR lifecycle (i.e., recruitment, promotion, compensation, benefits, etc.).  Include employee relations, learning, skills, career interests, mentorship connections, employee resource group affiliations, etc. Also address how the team member can modify their “profile”, as appropriate, without compromising data security by having levels of access based on role.</a:t>
                      </a:r>
                      <a:endParaRPr lang="en-US" sz="1100" b="1" dirty="0">
                        <a:solidFill>
                          <a:srgbClr val="2F5496"/>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a:rPr>
                        <a:t>Employee &amp; Manager Enablement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38790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2</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a:cs typeface="Arial"/>
                        </a:rPr>
                        <a:t>Have manager transfer an employee to a different location and job.  Show what prompting they receive to support them during the transaction.  Demonstrate the approvals, notifications and alerts that may be sent as part of the process.</a:t>
                      </a:r>
                      <a:endParaRPr lang="en-US" sz="1100" b="1" dirty="0">
                        <a:solidFill>
                          <a:srgbClr val="2F5496"/>
                        </a:solidFill>
                        <a:effectLst/>
                        <a:latin typeface="Garamond" panose="02020404030301010803" pitchFamily="18" charset="0"/>
                        <a:ea typeface="Yu Gothic Light"/>
                        <a:cs typeface="Arial"/>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38790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3</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a:cs typeface="Arial"/>
                        </a:rPr>
                        <a:t>Process a termination initiated by a manager. Show what prompting a manager receives to support them during the transaction.  Demonstrate how a termination triggers an offboarding process and checklist.</a:t>
                      </a:r>
                      <a:endParaRPr lang="en-US" sz="1100" b="1" dirty="0">
                        <a:solidFill>
                          <a:srgbClr val="2F5496"/>
                        </a:solidFill>
                        <a:effectLst/>
                        <a:latin typeface="Garamond" panose="02020404030301010803" pitchFamily="18" charset="0"/>
                        <a:ea typeface="Yu Gothic Light"/>
                        <a:cs typeface="Arial"/>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5385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4</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a:cs typeface="Arial"/>
                        </a:rPr>
                        <a:t>Demonstrate manager dashboards and how those users can access data and transactions that they may need to make informed decisions efficiently.</a:t>
                      </a:r>
                      <a:endParaRPr lang="en-US" sz="1100" b="1" dirty="0">
                        <a:solidFill>
                          <a:srgbClr val="2F5496"/>
                        </a:solidFill>
                        <a:effectLst/>
                        <a:latin typeface="Garamond" panose="02020404030301010803" pitchFamily="18" charset="0"/>
                        <a:ea typeface="Yu Gothic Light"/>
                        <a:cs typeface="Arial"/>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4104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5</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a:cs typeface="Arial"/>
                        </a:rPr>
                        <a:t>Employee benefit enrollment &amp; life status change.</a:t>
                      </a:r>
                      <a:endParaRPr lang="en-US" sz="1100" b="1" dirty="0">
                        <a:solidFill>
                          <a:srgbClr val="2F5496"/>
                        </a:solidFill>
                        <a:effectLst/>
                        <a:latin typeface="Garamond" panose="02020404030301010803" pitchFamily="18" charset="0"/>
                        <a:ea typeface="Yu Gothic Light"/>
                        <a:cs typeface="Arial"/>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5385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6</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a:cs typeface="Calibri"/>
                        </a:rPr>
                        <a:t>Please showcase mobile transactions within this functional area from manager &amp; employee perspectives.</a:t>
                      </a:r>
                      <a:endParaRPr lang="en-US" sz="1100" b="1" dirty="0">
                        <a:solidFill>
                          <a:srgbClr val="2F5496"/>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41203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7</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a:cs typeface="Calibri"/>
                        </a:rPr>
                        <a:t>Please demonstrate out of the box reporting &amp; analytics available to managers and team members within this functional area.</a:t>
                      </a:r>
                      <a:endParaRPr lang="en-US" sz="1100" b="1" dirty="0">
                        <a:solidFill>
                          <a:srgbClr val="2F5496"/>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25860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a:rPr>
                        <a:t>8</a:t>
                      </a: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57715"/>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HR3: Employee &amp; Manager Enablement</a:t>
            </a:r>
          </a:p>
        </p:txBody>
      </p:sp>
    </p:spTree>
    <p:extLst>
      <p:ext uri="{BB962C8B-B14F-4D97-AF65-F5344CB8AC3E}">
        <p14:creationId xmlns:p14="http://schemas.microsoft.com/office/powerpoint/2010/main" val="305360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HR4: Talent Management</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41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3653973265"/>
              </p:ext>
            </p:extLst>
          </p:nvPr>
        </p:nvGraphicFramePr>
        <p:xfrm>
          <a:off x="719887" y="1992485"/>
          <a:ext cx="11115039" cy="3036568"/>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37057">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3705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1</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a:cs typeface="Arial"/>
                        </a:rPr>
                        <a:t>Demonstrate performance management processes and how they link together to support a full cycle of evaluation from hire through development.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9">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Performance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36222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2</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a:cs typeface="Arial"/>
                        </a:rPr>
                        <a:t>Demonstrate benefit of integrated management of competencies and skills, learning &amp; development and how they are leveraged to make informed decisions throughout the employee lifecycle.</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3705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3</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a:cs typeface="Arial"/>
                        </a:rPr>
                        <a:t>Demonstrate the definition and use of a competency library and how competencies can be assigned/aligned with job or positions.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6222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4</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a:solidFill>
                            <a:srgbClr val="000000"/>
                          </a:solidFill>
                          <a:effectLst/>
                          <a:latin typeface="Garamond" panose="02020404030301010803" pitchFamily="18" charset="0"/>
                          <a:ea typeface="Yu Gothic Light"/>
                          <a:cs typeface="Arial"/>
                        </a:rPr>
                        <a:t>Create an organizational-level goal and show how a manager may assign that goal &amp; an individual level goals to an employee.  Show how goals may be cascaded rather than individually assigned.</a:t>
                      </a:r>
                      <a:endParaRPr lang="en-US" sz="1400" b="1" dirty="0">
                        <a:solidFill>
                          <a:srgbClr val="2F5496"/>
                        </a:solidFill>
                        <a:effectLst/>
                        <a:latin typeface="Garamond" panose="02020404030301010803" pitchFamily="18" charset="0"/>
                        <a:ea typeface="Yu Gothic Light"/>
                        <a:cs typeface="Arial"/>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1847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5</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a:cs typeface="Arial"/>
                        </a:rPr>
                        <a:t>Demonstrate flexible performance appraisals &amp; how feedback can be collected from multiple feedback providers. (Annually and or Quarterly)</a:t>
                      </a:r>
                      <a:endParaRPr lang="en-US" sz="1400" b="1" dirty="0">
                        <a:solidFill>
                          <a:srgbClr val="2F5496"/>
                        </a:solidFill>
                        <a:effectLst/>
                        <a:latin typeface="Garamond" panose="02020404030301010803" pitchFamily="18" charset="0"/>
                        <a:ea typeface="Yu Gothic Light"/>
                        <a:cs typeface="Arial"/>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36164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6</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Create a performance improvement plan for an employee and show how it links to specific competencies and corrective actions that need to be tracked.</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36164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7</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a:cs typeface="Arial"/>
                        </a:rPr>
                        <a:t>Create an individual development plan and show how competencies form the position are linked to the plan and how the plan links/suggests learning that is available for the competencies.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23705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8</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a:cs typeface="Calibri"/>
                        </a:rPr>
                        <a:t>Perf: Integrated performance management capabilities w/ ability to track trial periods (30-day extension evaluation), PIP’s etc.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2212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9</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Automating Performance Management capabilities for coaching, counseling, appraisals, Intro Period &amp; Job Trial (30-day extension evaluations).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367281"/>
            <a:ext cx="11115040" cy="461665"/>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Talent Managers standpoint, including dashboard, inbox, and where things are found. 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HR4: Talent Management</a:t>
            </a:r>
          </a:p>
        </p:txBody>
      </p:sp>
    </p:spTree>
    <p:extLst>
      <p:ext uri="{BB962C8B-B14F-4D97-AF65-F5344CB8AC3E}">
        <p14:creationId xmlns:p14="http://schemas.microsoft.com/office/powerpoint/2010/main" val="100009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HR4: Learning Management</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558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2220956708"/>
              </p:ext>
            </p:extLst>
          </p:nvPr>
        </p:nvGraphicFramePr>
        <p:xfrm>
          <a:off x="719887" y="2158194"/>
          <a:ext cx="11089208" cy="3034008"/>
        </p:xfrm>
        <a:graphic>
          <a:graphicData uri="http://schemas.openxmlformats.org/drawingml/2006/table">
            <a:tbl>
              <a:tblPr firstRow="1" bandRow="1"/>
              <a:tblGrid>
                <a:gridCol w="408272">
                  <a:extLst>
                    <a:ext uri="{9D8B030D-6E8A-4147-A177-3AD203B41FA5}">
                      <a16:colId xmlns:a16="http://schemas.microsoft.com/office/drawing/2014/main" val="3630871763"/>
                    </a:ext>
                  </a:extLst>
                </a:gridCol>
                <a:gridCol w="9397856">
                  <a:extLst>
                    <a:ext uri="{9D8B030D-6E8A-4147-A177-3AD203B41FA5}">
                      <a16:colId xmlns:a16="http://schemas.microsoft.com/office/drawing/2014/main" val="1746494113"/>
                    </a:ext>
                  </a:extLst>
                </a:gridCol>
                <a:gridCol w="1283080">
                  <a:extLst>
                    <a:ext uri="{9D8B030D-6E8A-4147-A177-3AD203B41FA5}">
                      <a16:colId xmlns:a16="http://schemas.microsoft.com/office/drawing/2014/main" val="867742908"/>
                    </a:ext>
                  </a:extLst>
                </a:gridCol>
              </a:tblGrid>
              <a:tr h="249977">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8135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an overview of your system’s learning management capabilities, including the ability to create content and have a library available, including a course hub with social learning capabilities (interconnected).</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Learning Management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4997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how navigation is visually appealing and user friendly for all end users and educators.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4997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LMS history &amp; storage (training records, compliance, mentors).</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4997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Create career pathing or learning paths for development and translate to mobility in the organization.</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575359">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how an employee may search for learning courses and how courses may be suggested or assigned to them based on role/position.  Demonstrate how learning may be grouped into curriculums or “badging” with gamification.  Show how learning content may be from external vendor provided content. </a:t>
                      </a:r>
                      <a:endParaRPr lang="en-US" sz="1400" b="0"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33582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chemeClr val="tx1"/>
                          </a:solidFill>
                          <a:effectLst/>
                          <a:latin typeface="Garamond" panose="02020404030301010803" pitchFamily="18" charset="0"/>
                          <a:ea typeface="Yu Gothic Light" panose="020B0300000000000000" pitchFamily="34" charset="-128"/>
                          <a:cs typeface="Calibri" panose="020F0502020204030204" pitchFamily="34" charset="0"/>
                        </a:rPr>
                        <a:t>Please review your content creation capabilities &amp; what content is included, or available through partnerships.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060051549"/>
                  </a:ext>
                </a:extLst>
              </a:tr>
              <a:tr h="40573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endPar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a:solidFill>
                            <a:srgbClr val="000000"/>
                          </a:solidFill>
                          <a:effectLst/>
                          <a:latin typeface="Garamond" panose="02020404030301010803" pitchFamily="18" charset="0"/>
                        </a:rPr>
                        <a:t>Please demonstrate out of the box reporting &amp; analytics available to a user within this functional area.</a:t>
                      </a:r>
                      <a:endParaRPr lang="en-US" sz="1100" b="0" i="0" u="none" strike="noStrike" dirty="0">
                        <a:solidFill>
                          <a:srgbClr val="000000"/>
                        </a:solidFill>
                        <a:effectLst/>
                        <a:latin typeface="Garamond" panose="02020404030301010803" pitchFamily="18" charset="0"/>
                      </a:endParaRP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52818877"/>
                  </a:ext>
                </a:extLst>
              </a:tr>
              <a:tr h="33582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endPar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Please showcase mobile transactions within this functional area.</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 &amp; text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3413271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14766"/>
            <a:ext cx="11115040" cy="646331"/>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Learning Management Users standpoint, including dashboard, inbox, and where things are found. 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HR4: Learning Management</a:t>
            </a:r>
          </a:p>
        </p:txBody>
      </p:sp>
    </p:spTree>
    <p:extLst>
      <p:ext uri="{BB962C8B-B14F-4D97-AF65-F5344CB8AC3E}">
        <p14:creationId xmlns:p14="http://schemas.microsoft.com/office/powerpoint/2010/main" val="365659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HR4: Compensation</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88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3979854860"/>
              </p:ext>
            </p:extLst>
          </p:nvPr>
        </p:nvGraphicFramePr>
        <p:xfrm>
          <a:off x="719887" y="2016883"/>
          <a:ext cx="11115039" cy="3644446"/>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46328">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7578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Process an ad hoc merit adjustment initiated by a manager. Show what prompting a manager receives to support them during the transaction.  Demonstrate how compensation limits/controls are applied to ensure compensation remains within limits.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cs typeface="Segoe UI" panose="020B0502040204020203" pitchFamily="34" charset="0"/>
                        </a:rPr>
                        <a:t>Compensation </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37578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how the annual merit process would work including manager recommendations and approval/calibration prior to finalization.  Show how the final approved merit is link to an HR transaction and payroll payment.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Differentiating</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37578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how bonuses and commissions can be bulk uploaded and processed. Show how approvals and other controls used to ensure accurate processing.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dirty="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7578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Times New Roman" panose="02020603050405020304" pitchFamily="18" charset="0"/>
                          <a:cs typeface="Arial" panose="020B0604020202020204" pitchFamily="34" charset="0"/>
                        </a:rPr>
                        <a:t>Coordination and maintenance for comp plans, positions, ladders, pay adjustments, perf appraisals, etc.  Ability to import, upload external market based data analysis &amp; data (including user-defined fields).</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dirty="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7578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Times New Roman" panose="02020603050405020304" pitchFamily="18" charset="0"/>
                          <a:cs typeface="Arial" panose="020B0604020202020204" pitchFamily="34" charset="0"/>
                        </a:rPr>
                        <a:t>Security role where certain departments, such as departments within HR, can enter in bonuses, relocations, commitments or bonus rules built in based on hours/days worked for exempt team members.</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37578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Times New Roman" panose="02020603050405020304" pitchFamily="18" charset="0"/>
                          <a:cs typeface="Arial" panose="020B0604020202020204" pitchFamily="34" charset="0"/>
                        </a:rPr>
                        <a:t>Highlight automated communications relating to compensation changes (merit / market) are manual and unsecured for both managers and team members.  </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4632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a:effectLst/>
                          <a:latin typeface="Garamond" panose="02020404030301010803" pitchFamily="18" charset="0"/>
                          <a:ea typeface="Times New Roman" panose="02020603050405020304" pitchFamily="18" charset="0"/>
                          <a:cs typeface="Arial" panose="020B0604020202020204" pitchFamily="34" charset="0"/>
                        </a:rPr>
                        <a:t>Review automation for step-grade increases and pay changes around appraisal dates.</a:t>
                      </a:r>
                      <a:endParaRPr lang="en-US" sz="110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dirty="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24632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Times New Roman" panose="02020603050405020304" pitchFamily="18" charset="0"/>
                          <a:cs typeface="Arial" panose="020B0604020202020204" pitchFamily="34" charset="0"/>
                        </a:rPr>
                        <a:t>View position, grade and/or supervisor history. </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dirty="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9981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Please demonstrate out of the box reporting &amp; analytics available to a user within this functional area.</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25093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100" dirty="0">
                          <a:effectLst/>
                          <a:latin typeface="Garamond" panose="02020404030301010803" pitchFamily="18" charset="0"/>
                          <a:ea typeface="Yu Mincho" panose="02020400000000000000" pitchFamily="18" charset="-128"/>
                          <a:cs typeface="Calibri" panose="020F0502020204030204" pitchFamily="34" charset="0"/>
                        </a:rPr>
                        <a:t>Please showcase mobile transactions within this functional area.</a:t>
                      </a:r>
                      <a:endParaRPr lang="en-US" sz="1100" dirty="0">
                        <a:effectLst/>
                        <a:latin typeface="Garamond" panose="02020404030301010803" pitchFamily="18" charset="0"/>
                        <a:ea typeface="Yu Mincho" panose="02020400000000000000" pitchFamily="18"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457715"/>
            <a:ext cx="11115040" cy="461665"/>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Compensation Users standpoint, including dashboard, inbox, and where things are found.</a:t>
            </a: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HR4: Compensation</a:t>
            </a:r>
          </a:p>
        </p:txBody>
      </p:sp>
    </p:spTree>
    <p:extLst>
      <p:ext uri="{BB962C8B-B14F-4D97-AF65-F5344CB8AC3E}">
        <p14:creationId xmlns:p14="http://schemas.microsoft.com/office/powerpoint/2010/main" val="136178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HR5: HRIS Administration</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47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3255273546"/>
              </p:ext>
            </p:extLst>
          </p:nvPr>
        </p:nvGraphicFramePr>
        <p:xfrm>
          <a:off x="719887" y="1997816"/>
          <a:ext cx="11115039" cy="3569865"/>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38484">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3848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Overview of platform's system administration and admin console.</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12">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Administration </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3848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Role based access &amp; visibility management, including access reviews and auditing.</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90871262"/>
                  </a:ext>
                </a:extLst>
              </a:tr>
              <a:tr h="23848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Org Structure options (hierarchical/matrix) development &amp; Maintenance</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3848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Defining report to hierarchy &amp; user groups to manage eligibility.</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3848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Show auditing, including audit trails, approval logs and external audit for IT controls.</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2038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System configurations available for Moffitt system administrators to manage (e.g., security, performance, capacity, policies, diagnostics, etc.).</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36382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Processing position actions like reclassifications, transfers, cost center/structure changes, reorganizations, and workforce management planning tool/capabilities.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3848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System configurations available for </a:t>
                      </a:r>
                      <a:r>
                        <a:rPr lang="en-US" sz="1100" b="0">
                          <a:solidFill>
                            <a:srgbClr val="2E2E38"/>
                          </a:solidFill>
                          <a:effectLst/>
                          <a:latin typeface="Garamond" panose="02020404030301010803" pitchFamily="18" charset="0"/>
                          <a:ea typeface="Yu Gothic Light" panose="020B0300000000000000" pitchFamily="34" charset="-128"/>
                          <a:cs typeface="Arial" panose="020B0604020202020204" pitchFamily="34" charset="0"/>
                        </a:rPr>
                        <a:t>Moffitt system </a:t>
                      </a: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administrators to manage (e.g., security, performance, capacity, policies, diagnostics, etc.)</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6382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mn-ea"/>
                          <a:cs typeface="+mn-cs"/>
                        </a:rPr>
                        <a:t>Ensure the users understand what’s included out of box and ease of configuring their own content, including: included vs. configurable dashboards, included vs. configurable reports, and included vs. configurable analytics.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6382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Show how a user can pick from an existing library of delivered reports and run a report.  Demonstrate how the user can user filters, sorts and other functions to personalize the report for their needs.  Show how user may save the report parameters.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250145">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kern="120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Create a new report showing how a user can easily define reporting needs, select fields, and select output options (charts, tables, graphs, etc.).</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3848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Review integrated Occupational health &amp; Safety management &amp; compliance capabilities.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54362"/>
            <a:ext cx="11115040" cy="461665"/>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Compensation Users standpoint, including dashboard, inbox, and where things are found.</a:t>
            </a: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965970"/>
            <a:ext cx="3559724" cy="412192"/>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Arial"/>
                <a:ea typeface="+mn-ea"/>
                <a:cs typeface="+mn-cs"/>
              </a:rPr>
              <a:t>HR5: HRIS Administration</a:t>
            </a:r>
          </a:p>
        </p:txBody>
      </p:sp>
    </p:spTree>
    <p:extLst>
      <p:ext uri="{BB962C8B-B14F-4D97-AF65-F5344CB8AC3E}">
        <p14:creationId xmlns:p14="http://schemas.microsoft.com/office/powerpoint/2010/main" val="120309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HR5: Benefits</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4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3265775237"/>
              </p:ext>
            </p:extLst>
          </p:nvPr>
        </p:nvGraphicFramePr>
        <p:xfrm>
          <a:off x="719887" y="2080781"/>
          <a:ext cx="11115039" cy="2300384"/>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67162">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6716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Demonstrate an overview of benefit administration capabilities, including enrollment set up &amp; flexibility.</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Benefit Administration</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6716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Processing Life Status Change &amp; workflow.</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64554267"/>
                  </a:ext>
                </a:extLst>
              </a:tr>
              <a:tr h="26716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Preload “annual” amounts to have system auto calculate deduction based on pay periods (i.e., flex spending accounts).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6716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Timeliness of status changes and position corrections and reversals (retro changes cause benefit system errors).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6716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FSA/HSA/wellness matches, rewards and credits management.</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42944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benefit administration.</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6797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for benefits administration.</a:t>
                      </a:r>
                      <a:endParaRPr lang="en-US" sz="14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522134"/>
            <a:ext cx="11115040" cy="461665"/>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Benefits Users standpoint, including dashboard, inbox, and where things are found.</a:t>
            </a: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HR5: </a:t>
            </a:r>
            <a:r>
              <a:rPr lang="en-US" sz="1400" b="1" dirty="0">
                <a:solidFill>
                  <a:prstClr val="white"/>
                </a:solidFill>
                <a:latin typeface="Arial"/>
              </a:rPr>
              <a:t>Benefits</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5794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HR5: Diversity</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4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1354640198"/>
              </p:ext>
            </p:extLst>
          </p:nvPr>
        </p:nvGraphicFramePr>
        <p:xfrm>
          <a:off x="719887" y="2080782"/>
          <a:ext cx="11115039" cy="2220875"/>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89686">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89686">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1</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chemeClr val="tx1"/>
                          </a:solidFill>
                          <a:effectLst/>
                          <a:latin typeface="Garamond" panose="02020404030301010803" pitchFamily="18" charset="0"/>
                          <a:ea typeface="Yu Gothic Light"/>
                          <a:cs typeface="Calibri"/>
                        </a:rPr>
                        <a:t>Demonstrate an overview of diversity functions and capabilities including the ability to add categories relevant to the center.</a:t>
                      </a:r>
                      <a:endParaRPr lang="en-US" sz="1100" b="0" dirty="0">
                        <a:solidFill>
                          <a:schemeClr val="tx1"/>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marL="0" marR="0" lvl="1" indent="0" algn="ctr" rtl="0" eaLnBrk="1" fontAlgn="base" latinLnBrk="0" hangingPunct="1">
                        <a:lnSpc>
                          <a:spcPts val="1100"/>
                        </a:lnSpc>
                        <a:spcBef>
                          <a:spcPts val="200"/>
                        </a:spcBef>
                        <a:spcAft>
                          <a:spcPct val="15000"/>
                        </a:spcAft>
                        <a:buClr>
                          <a:srgbClr val="808080"/>
                        </a:buClr>
                        <a:buSzPct val="70000"/>
                        <a:buFont typeface="Arial" panose="020B0604020202020204" pitchFamily="34" charset="0"/>
                        <a:buNone/>
                      </a:pPr>
                      <a:r>
                        <a:rPr lang="en-US" sz="1100" b="0" kern="1200" dirty="0">
                          <a:solidFill>
                            <a:schemeClr val="tx1"/>
                          </a:solidFill>
                          <a:effectLst/>
                          <a:latin typeface="Garamond" panose="02020404030301010803" pitchFamily="18" charset="0"/>
                          <a:ea typeface="+mn-ea"/>
                          <a:cs typeface="+mn-cs"/>
                        </a:rPr>
                        <a:t>Diversity &amp; EE Relations </a:t>
                      </a:r>
                      <a:endParaRPr lang="en-US" sz="1100" b="1" kern="1200" dirty="0">
                        <a:solidFill>
                          <a:schemeClr val="tx1"/>
                        </a:solidFill>
                        <a:effectLst/>
                        <a:latin typeface="Garamond" panose="02020404030301010803" pitchFamily="18" charset="0"/>
                        <a:ea typeface="+mn-ea"/>
                        <a:cs typeface="+mn-cs"/>
                      </a:endParaRPr>
                    </a:p>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44264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2</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chemeClr val="tx1"/>
                          </a:solidFill>
                          <a:effectLst/>
                          <a:latin typeface="Garamond" panose="02020404030301010803" pitchFamily="18" charset="0"/>
                          <a:ea typeface="Yu Gothic Light"/>
                          <a:cs typeface="Calibri"/>
                        </a:rPr>
                        <a:t>Disaggregating all critical HR measures by demographic categories for all TM groups including groups such as trainees, student observers, contractors, etc.</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44264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3</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chemeClr val="tx1"/>
                          </a:solidFill>
                          <a:effectLst/>
                          <a:latin typeface="Garamond" panose="02020404030301010803" pitchFamily="18" charset="0"/>
                          <a:ea typeface="Yu Gothic Light"/>
                          <a:cs typeface="Arial"/>
                        </a:rPr>
                        <a:t>Please review all capabilities available to view, monitor &amp; manage diversity from recruit, development, pay equity, performance appraisal, training and development. </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46564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4</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chemeClr val="tx1"/>
                          </a:solidFill>
                          <a:effectLst/>
                          <a:latin typeface="Garamond" panose="02020404030301010803" pitchFamily="18" charset="0"/>
                          <a:ea typeface="Yu Gothic Light"/>
                          <a:cs typeface="Calibri"/>
                        </a:rPr>
                        <a:t>Please demonstrate out of the box reporting &amp; analytics available to a user within Diversity.</a:t>
                      </a:r>
                      <a:endParaRPr lang="en-US" sz="1100" b="0" dirty="0">
                        <a:solidFill>
                          <a:schemeClr val="tx1"/>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9056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endPar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chemeClr val="tx1"/>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Diversity.</a:t>
                      </a:r>
                      <a:endParaRPr lang="en-US" sz="1100" b="0" dirty="0">
                        <a:solidFill>
                          <a:schemeClr val="tx1"/>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522134"/>
            <a:ext cx="11115040" cy="461665"/>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Diversity Users standpoint, including dashboard, inbox, and where things are found.</a:t>
            </a: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HR5: </a:t>
            </a:r>
            <a:r>
              <a:rPr lang="en-US" sz="1400" b="1" dirty="0">
                <a:solidFill>
                  <a:prstClr val="white"/>
                </a:solidFill>
                <a:latin typeface="Arial"/>
              </a:rPr>
              <a:t>Diversity</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4727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lIns="91440" tIns="45720" rIns="91440" bIns="45720" anchor="t"/>
          <a:lstStyle/>
          <a:p>
            <a:pPr algn="l"/>
            <a:r>
              <a:rPr lang="en-US" dirty="0">
                <a:solidFill>
                  <a:schemeClr val="tx1"/>
                </a:solidFill>
              </a:rPr>
              <a:t>HR6: Team Member Relations</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4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3557599683"/>
              </p:ext>
            </p:extLst>
          </p:nvPr>
        </p:nvGraphicFramePr>
        <p:xfrm>
          <a:off x="719887" y="2080781"/>
          <a:ext cx="11115039" cy="2876856"/>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7">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62575">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Garamond" panose="02020404030301010803" pitchFamily="18" charset="0"/>
                        </a:rPr>
                        <a:t>Task/Requirement</a:t>
                      </a:r>
                      <a:endParaRPr kumimoji="0" lang="en-GB" sz="1200" b="1" i="0" u="none" strike="noStrike" kern="1200" cap="none" spc="0" normalizeH="0" baseline="0" noProof="0" dirty="0">
                        <a:ln>
                          <a:noFill/>
                        </a:ln>
                        <a:solidFill>
                          <a:schemeClr val="bg1"/>
                        </a:solidFill>
                        <a:effectLst/>
                        <a:uLnTx/>
                        <a:uFillTx/>
                        <a:latin typeface="Garamond" panose="02020404030301010803" pitchFamily="18" charset="0"/>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5392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1</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a:solidFill>
                            <a:schemeClr val="tx1"/>
                          </a:solidFill>
                          <a:effectLst/>
                          <a:latin typeface="Garamond" panose="02020404030301010803" pitchFamily="18" charset="0"/>
                          <a:ea typeface="Yu Gothic Light"/>
                          <a:cs typeface="Calibri"/>
                        </a:rPr>
                        <a:t>Demonstrate an overview of Employee Relations functions and capabilities</a:t>
                      </a:r>
                      <a:endParaRPr lang="en-US" sz="1200" b="0" dirty="0">
                        <a:solidFill>
                          <a:schemeClr val="tx1"/>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marL="0" marR="0" lvl="1" indent="0" algn="ctr" rtl="0" eaLnBrk="1" fontAlgn="base" latinLnBrk="0" hangingPunct="1">
                        <a:lnSpc>
                          <a:spcPts val="1100"/>
                        </a:lnSpc>
                        <a:spcBef>
                          <a:spcPts val="200"/>
                        </a:spcBef>
                        <a:spcAft>
                          <a:spcPct val="15000"/>
                        </a:spcAft>
                        <a:buClr>
                          <a:srgbClr val="808080"/>
                        </a:buClr>
                        <a:buSzPct val="70000"/>
                        <a:buFont typeface="Arial" panose="020B0604020202020204" pitchFamily="34" charset="0"/>
                        <a:buNone/>
                      </a:pPr>
                      <a:r>
                        <a:rPr lang="en-US" sz="1100" b="0" kern="1200" dirty="0">
                          <a:solidFill>
                            <a:schemeClr val="tx1"/>
                          </a:solidFill>
                          <a:effectLst/>
                          <a:latin typeface="Garamond" panose="02020404030301010803" pitchFamily="18" charset="0"/>
                          <a:ea typeface="+mn-ea"/>
                          <a:cs typeface="+mn-cs"/>
                        </a:rPr>
                        <a:t> EE Relations </a:t>
                      </a:r>
                      <a:endParaRPr lang="en-US" sz="1100" b="1" kern="1200" dirty="0">
                        <a:solidFill>
                          <a:schemeClr val="tx1"/>
                        </a:solidFill>
                        <a:effectLst/>
                        <a:latin typeface="Garamond" panose="02020404030301010803" pitchFamily="18" charset="0"/>
                        <a:ea typeface="+mn-ea"/>
                        <a:cs typeface="+mn-cs"/>
                      </a:endParaRPr>
                    </a:p>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1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42330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2</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dirty="0">
                          <a:solidFill>
                            <a:schemeClr val="tx1"/>
                          </a:solidFill>
                          <a:effectLst/>
                          <a:latin typeface="Garamond" panose="02020404030301010803" pitchFamily="18" charset="0"/>
                          <a:ea typeface="Yu Gothic Light"/>
                          <a:cs typeface="Calibri"/>
                        </a:rPr>
                        <a:t>Automated Team Member relations drafting, review &amp; approval of disciplinary forms, counseling, PIP, and corrective actions taken with workflow, approvals and signatures for documentation. </a:t>
                      </a:r>
                      <a:endParaRPr lang="en-US" sz="1200" b="0" dirty="0">
                        <a:solidFill>
                          <a:schemeClr val="tx1"/>
                        </a:solidFill>
                        <a:effectLst/>
                        <a:latin typeface="Garamond" panose="02020404030301010803" pitchFamily="18" charset="0"/>
                        <a:ea typeface="Yu Gothic Light"/>
                        <a:cs typeface="Arial"/>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42330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3</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kern="1200" dirty="0">
                          <a:solidFill>
                            <a:schemeClr val="tx1"/>
                          </a:solidFill>
                          <a:effectLst/>
                          <a:latin typeface="Garamond" panose="02020404030301010803" pitchFamily="18" charset="0"/>
                          <a:ea typeface="Yu Gothic Light"/>
                          <a:cs typeface="Arial"/>
                        </a:rPr>
                        <a:t>Initiate an investigation showing how an investigation may be requested and how an investigation can be tracked through final disposition. </a:t>
                      </a:r>
                      <a:endParaRPr lang="en-US" sz="1200" b="0" dirty="0">
                        <a:solidFill>
                          <a:schemeClr val="tx1"/>
                        </a:solidFill>
                        <a:effectLst/>
                        <a:latin typeface="Garamond" panose="02020404030301010803" pitchFamily="18" charset="0"/>
                        <a:ea typeface="Yu Gothic Light"/>
                        <a:cs typeface="Arial"/>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28363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4</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a:solidFill>
                            <a:schemeClr val="tx1"/>
                          </a:solidFill>
                          <a:effectLst/>
                          <a:latin typeface="Garamond" panose="02020404030301010803" pitchFamily="18" charset="0"/>
                          <a:ea typeface="Yu Gothic Light"/>
                          <a:cs typeface="Calibri"/>
                        </a:rPr>
                        <a:t>Please demonstrate your capabilities around surveys: pulse surveys employee satisfaction surveys &amp; exit surveys.</a:t>
                      </a:r>
                      <a:endParaRPr lang="en-US" sz="1200" b="0" dirty="0">
                        <a:solidFill>
                          <a:schemeClr val="tx1"/>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166655973"/>
                  </a:ext>
                </a:extLst>
              </a:tr>
              <a:tr h="28363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5</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dirty="0">
                          <a:solidFill>
                            <a:schemeClr val="tx1"/>
                          </a:solidFill>
                          <a:effectLst/>
                          <a:latin typeface="Garamond" panose="02020404030301010803" pitchFamily="18" charset="0"/>
                          <a:ea typeface="Yu Gothic Light"/>
                          <a:cs typeface="Calibri"/>
                        </a:rPr>
                        <a:t>Please demonstrate your knowledgebase &amp; Case Management capabilities.</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39847522"/>
                  </a:ext>
                </a:extLst>
              </a:tr>
              <a:tr h="28363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a:rPr>
                        <a:t>6</a:t>
                      </a:r>
                      <a:endParaRPr lang="en-IN" sz="1000" b="0" kern="1200" dirty="0">
                        <a:solidFill>
                          <a:schemeClr val="tx1"/>
                        </a:solidFill>
                        <a:latin typeface="Garamond" panose="02020404030301010803" pitchFamily="18" charset="0"/>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a:solidFill>
                            <a:schemeClr val="tx1"/>
                          </a:solidFill>
                          <a:effectLst/>
                          <a:latin typeface="Garamond" panose="02020404030301010803" pitchFamily="18" charset="0"/>
                          <a:ea typeface="Yu Gothic Light"/>
                          <a:cs typeface="Calibri"/>
                        </a:rPr>
                        <a:t>Please demonstrate your communications capabilities to push a message to select employees via mobile/dashboard/text, etc.</a:t>
                      </a:r>
                      <a:endParaRPr lang="en-US" sz="1200" b="0" dirty="0">
                        <a:solidFill>
                          <a:schemeClr val="tx1"/>
                        </a:solidFill>
                        <a:effectLst/>
                        <a:latin typeface="Garamond" panose="02020404030301010803" pitchFamily="18" charset="0"/>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85022188"/>
                  </a:ext>
                </a:extLst>
              </a:tr>
              <a:tr h="40816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dirty="0">
                          <a:solidFill>
                            <a:schemeClr val="tx1"/>
                          </a:solidFill>
                          <a:effectLst/>
                          <a:latin typeface="Garamond" panose="02020404030301010803" pitchFamily="18" charset="0"/>
                          <a:ea typeface="Yu Gothic Light"/>
                          <a:cs typeface="Calibri"/>
                        </a:rPr>
                        <a:t>Please demonstrate out of the box reporting &amp; analytics available to a user within Diversity &amp; Team Member Relations.</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54692">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200" b="0" dirty="0">
                          <a:solidFill>
                            <a:schemeClr val="tx1"/>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Team Member Relations including surveys.</a:t>
                      </a:r>
                      <a:endParaRPr lang="en-US" sz="1200" b="0" dirty="0">
                        <a:solidFill>
                          <a:schemeClr val="tx1"/>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24586" y="1455459"/>
            <a:ext cx="11115040" cy="461665"/>
          </a:xfrm>
          <a:prstGeom prst="rect">
            <a:avLst/>
          </a:prstGeom>
          <a:noFill/>
        </p:spPr>
        <p:txBody>
          <a:bodyPr wrap="square" lIns="91440" tIns="45720" rIns="91440" bIns="45720" anchor="t">
            <a:spAutoFit/>
          </a:bodyPr>
          <a:lstStyle/>
          <a:p>
            <a:r>
              <a:rPr lang="en-US" sz="1200" b="1" dirty="0">
                <a:solidFill>
                  <a:schemeClr val="tx1">
                    <a:lumMod val="75000"/>
                    <a:lumOff val="25000"/>
                  </a:schemeClr>
                </a:solidFill>
                <a:latin typeface="+mj-lt"/>
                <a:ea typeface="+mj-ea"/>
                <a:cs typeface="+mj-cs"/>
              </a:rPr>
              <a:t>Please begin this session with general navigation from a TM Relations User  standpoint, including dashboard, inbox, and where things are found. Below is a listing of tasks and business requirements that are unique to this Signature Scenario. Vendor to demonstrate the following functionality:</a:t>
            </a:r>
            <a:endParaRPr lang="en-US" dirty="0">
              <a:solidFill>
                <a:schemeClr val="tx1">
                  <a:lumMod val="75000"/>
                  <a:lumOff val="25000"/>
                </a:schemeClr>
              </a:solidFill>
              <a:ea typeface="+mj-ea"/>
              <a:cs typeface="+mj-cs"/>
            </a:endParaRPr>
          </a:p>
        </p:txBody>
      </p:sp>
      <p:sp>
        <p:nvSpPr>
          <p:cNvPr id="14" name="Rectangle 13">
            <a:extLst>
              <a:ext uri="{FF2B5EF4-FFF2-40B4-BE49-F238E27FC236}">
                <a16:creationId xmlns:a16="http://schemas.microsoft.com/office/drawing/2014/main" id="{A40EE068-DC6E-4C18-9E87-53733AB7729A}"/>
              </a:ext>
            </a:extLst>
          </p:cNvPr>
          <p:cNvSpPr/>
          <p:nvPr/>
        </p:nvSpPr>
        <p:spPr>
          <a:xfrm>
            <a:off x="719887" y="1123788"/>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US" sz="1400" b="1" i="0" u="none" strike="noStrike" kern="1200" cap="none" spc="0" normalizeH="0" baseline="0" noProof="0">
                <a:ln>
                  <a:noFill/>
                </a:ln>
                <a:effectLst/>
                <a:uLnTx/>
                <a:uFillTx/>
                <a:latin typeface="Arial"/>
                <a:ea typeface="+mn-ea"/>
                <a:cs typeface="+mn-cs"/>
              </a:rPr>
              <a:t>HR5: </a:t>
            </a:r>
            <a:r>
              <a:rPr lang="en-US" sz="1400" b="1">
                <a:latin typeface="Arial"/>
              </a:rPr>
              <a:t>Team Member Relations</a:t>
            </a:r>
            <a:endParaRPr kumimoji="0" lang="en-US" sz="1400" b="1"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781466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626751" y="1195139"/>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sz="2400" b="1" dirty="0">
              <a:solidFill>
                <a:schemeClr val="bg1"/>
              </a:solidFill>
            </a:endParaRPr>
          </a:p>
          <a:p>
            <a:endParaRPr lang="en-GB" sz="2400" b="1" dirty="0">
              <a:solidFill>
                <a:schemeClr val="bg1"/>
              </a:solidFill>
            </a:endParaRPr>
          </a:p>
          <a:p>
            <a:pPr lvl="1"/>
            <a:r>
              <a:rPr lang="en-GB" sz="2400" b="1" dirty="0">
                <a:solidFill>
                  <a:schemeClr val="bg1"/>
                </a:solidFill>
              </a:rPr>
              <a:t>IT Data &amp; Technology</a:t>
            </a:r>
          </a:p>
          <a:p>
            <a:endParaRPr lang="en-GB" dirty="0">
              <a:solidFill>
                <a:schemeClr val="bg1"/>
              </a:solidFill>
            </a:endParaRPr>
          </a:p>
          <a:p>
            <a:pPr marL="800100" lvl="1" indent="-342900">
              <a:buAutoNum type="arabicPeriod"/>
            </a:pPr>
            <a:r>
              <a:rPr lang="en-GB" dirty="0">
                <a:solidFill>
                  <a:schemeClr val="bg1"/>
                </a:solidFill>
              </a:rPr>
              <a:t>Infrastructure and workflow</a:t>
            </a:r>
          </a:p>
          <a:p>
            <a:pPr marL="800100" lvl="1" indent="-342900">
              <a:buAutoNum type="arabicPeriod"/>
            </a:pPr>
            <a:r>
              <a:rPr lang="en-GB" dirty="0">
                <a:solidFill>
                  <a:schemeClr val="bg1"/>
                </a:solidFill>
              </a:rPr>
              <a:t>Application Design, Implementation and Reporting </a:t>
            </a:r>
          </a:p>
          <a:p>
            <a:pPr marL="800100" lvl="1" indent="-342900">
              <a:buAutoNum type="arabicPeriod"/>
            </a:pPr>
            <a:r>
              <a:rPr lang="en-GB" dirty="0">
                <a:solidFill>
                  <a:schemeClr val="bg1"/>
                </a:solidFill>
              </a:rPr>
              <a:t>Data Security Interoperability (Integrations)</a:t>
            </a:r>
          </a:p>
          <a:p>
            <a:pPr marL="800100" lvl="1" indent="-342900">
              <a:buAutoNum type="arabicPeriod"/>
            </a:pPr>
            <a:r>
              <a:rPr lang="en-GB" dirty="0">
                <a:solidFill>
                  <a:schemeClr val="bg1"/>
                </a:solidFill>
              </a:rPr>
              <a:t>Disaster Recovery </a:t>
            </a:r>
          </a:p>
        </p:txBody>
      </p:sp>
      <p:sp>
        <p:nvSpPr>
          <p:cNvPr id="7" name="Title 1"/>
          <p:cNvSpPr txBox="1">
            <a:spLocks/>
          </p:cNvSpPr>
          <p:nvPr/>
        </p:nvSpPr>
        <p:spPr>
          <a:xfrm>
            <a:off x="948754" y="1474083"/>
            <a:ext cx="4239129" cy="1678104"/>
          </a:xfrm>
          <a:prstGeom prst="rect">
            <a:avLst/>
          </a:prstGeom>
        </p:spPr>
        <p:txBody>
          <a:bodyPr lIns="91440" tIns="45720" rIns="91440" bIns="45720" anchor="t"/>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endParaRPr lang="en-US" sz="1600" b="0" dirty="0">
              <a:solidFill>
                <a:srgbClr val="2E2E38"/>
              </a:solidFill>
            </a:endParaRPr>
          </a:p>
        </p:txBody>
      </p:sp>
      <p:pic>
        <p:nvPicPr>
          <p:cNvPr id="10" name="Picture 9">
            <a:extLst>
              <a:ext uri="{FF2B5EF4-FFF2-40B4-BE49-F238E27FC236}">
                <a16:creationId xmlns:a16="http://schemas.microsoft.com/office/drawing/2014/main" id="{8D8BAFB7-BD8C-4170-8BBB-6F854EBA8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11" name="Footer Placeholder 1">
            <a:extLst>
              <a:ext uri="{FF2B5EF4-FFF2-40B4-BE49-F238E27FC236}">
                <a16:creationId xmlns:a16="http://schemas.microsoft.com/office/drawing/2014/main" id="{3BD3B8F9-55E0-437B-95FF-648531C82B5F}"/>
              </a:ext>
            </a:extLst>
          </p:cNvPr>
          <p:cNvSpPr>
            <a:spLocks noGrp="1"/>
          </p:cNvSpPr>
          <p:nvPr>
            <p:ph type="ftr" sz="quarter" idx="11"/>
          </p:nvPr>
        </p:nvSpPr>
        <p:spPr>
          <a:xfrm>
            <a:off x="4556125" y="6471244"/>
            <a:ext cx="3086100" cy="180000"/>
          </a:xfrm>
        </p:spPr>
        <p:txBody>
          <a:bodyPr/>
          <a:lstStyle/>
          <a:p>
            <a:r>
              <a:rPr lang="en-US">
                <a:latin typeface="+mn-lt"/>
              </a:rPr>
              <a:t>Prepared by Ernst &amp; Young LLP – Confidential</a:t>
            </a:r>
            <a:endParaRPr lang="en-IN" dirty="0">
              <a:latin typeface="+mn-lt"/>
            </a:endParaRPr>
          </a:p>
        </p:txBody>
      </p:sp>
      <p:sp>
        <p:nvSpPr>
          <p:cNvPr id="6" name="Slide Number Placeholder 4">
            <a:extLst>
              <a:ext uri="{FF2B5EF4-FFF2-40B4-BE49-F238E27FC236}">
                <a16:creationId xmlns:a16="http://schemas.microsoft.com/office/drawing/2014/main" id="{093682C8-7973-4B90-B1A1-C6E085FD7FA6}"/>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lt"/>
              </a:rPr>
              <a:t>Slide </a:t>
            </a:r>
            <a:fld id="{F1BC30E3-FFE5-4B91-AA19-87A149EBB9EE}" type="slidenum">
              <a:rPr smtClean="0">
                <a:latin typeface="+mn-lt"/>
              </a:rPr>
              <a:pPr/>
              <a:t>29</a:t>
            </a:fld>
            <a:endParaRPr dirty="0">
              <a:latin typeface="+mn-lt"/>
            </a:endParaRPr>
          </a:p>
        </p:txBody>
      </p:sp>
    </p:spTree>
    <p:extLst>
      <p:ext uri="{BB962C8B-B14F-4D97-AF65-F5344CB8AC3E}">
        <p14:creationId xmlns:p14="http://schemas.microsoft.com/office/powerpoint/2010/main" val="273688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lIns="91440" tIns="45720" rIns="91440" bIns="45720" anchor="t"/>
          <a:lstStyle/>
          <a:p>
            <a:pPr algn="l"/>
            <a:r>
              <a:rPr lang="en-US" dirty="0">
                <a:solidFill>
                  <a:schemeClr val="tx1"/>
                </a:solidFill>
              </a:rPr>
              <a:t>Demo Scripts General Instructions</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7" name="Content Placeholder 2">
            <a:extLst>
              <a:ext uri="{FF2B5EF4-FFF2-40B4-BE49-F238E27FC236}">
                <a16:creationId xmlns:a16="http://schemas.microsoft.com/office/drawing/2014/main" id="{BCEA4DF4-9F9D-48A7-B646-36E90BA2E167}"/>
              </a:ext>
            </a:extLst>
          </p:cNvPr>
          <p:cNvSpPr txBox="1">
            <a:spLocks/>
          </p:cNvSpPr>
          <p:nvPr/>
        </p:nvSpPr>
        <p:spPr>
          <a:xfrm>
            <a:off x="609917" y="103700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US" sz="2000" dirty="0">
                <a:solidFill>
                  <a:srgbClr val="000000"/>
                </a:solidFill>
                <a:effectLst/>
                <a:latin typeface="EYInterstate Light" panose="02000506000000020004" pitchFamily="2" charset="0"/>
                <a:ea typeface="Yu Gothic Light"/>
                <a:cs typeface="Calibri"/>
              </a:rPr>
              <a:t>The following signature scenarios were developed to give Moffitt an overview of each vendor’s solution while incorporating their primary challenges and demonstrating best practice capabilities.</a:t>
            </a:r>
            <a:r>
              <a:rPr lang="en-US" sz="2000" dirty="0">
                <a:solidFill>
                  <a:srgbClr val="000000"/>
                </a:solidFill>
                <a:latin typeface="EYInterstate Light" panose="02000506000000020004" pitchFamily="2" charset="0"/>
                <a:ea typeface="Yu Gothic Light"/>
                <a:cs typeface="Calibri"/>
              </a:rPr>
              <a:t> </a:t>
            </a:r>
            <a:endParaRPr lang="en-US" sz="2000" dirty="0">
              <a:solidFill>
                <a:srgbClr val="000000"/>
              </a:solidFill>
              <a:effectLst/>
              <a:latin typeface="EYInterstate Light" panose="02000506000000020004" pitchFamily="2" charset="0"/>
              <a:ea typeface="Yu Gothic Light" panose="020B0300000000000000" pitchFamily="34" charset="-128"/>
              <a:cs typeface="Calibri" panose="020F0502020204030204" pitchFamily="34" charset="0"/>
            </a:endParaRPr>
          </a:p>
          <a:p>
            <a:pPr marL="0" indent="0">
              <a:buNone/>
            </a:pPr>
            <a:r>
              <a:rPr lang="en-US" sz="2000" dirty="0">
                <a:solidFill>
                  <a:srgbClr val="000000"/>
                </a:solidFill>
                <a:latin typeface="EYInterstate Light" panose="02000506000000020004" pitchFamily="2" charset="0"/>
                <a:ea typeface="Yu Gothic Light"/>
                <a:cs typeface="Calibri"/>
              </a:rPr>
              <a:t>Please follow </a:t>
            </a:r>
            <a:r>
              <a:rPr lang="en-US" sz="2000" dirty="0">
                <a:solidFill>
                  <a:srgbClr val="000000"/>
                </a:solidFill>
                <a:effectLst/>
                <a:latin typeface="EYInterstate Light" panose="02000506000000020004" pitchFamily="2" charset="0"/>
                <a:ea typeface="Yu Gothic Light"/>
                <a:cs typeface="Calibri"/>
              </a:rPr>
              <a:t>these categories </a:t>
            </a:r>
            <a:r>
              <a:rPr lang="en-US" sz="2000" dirty="0">
                <a:solidFill>
                  <a:srgbClr val="000000"/>
                </a:solidFill>
                <a:latin typeface="EYInterstate Light" panose="02000506000000020004" pitchFamily="2" charset="0"/>
                <a:ea typeface="Yu Gothic Light"/>
                <a:cs typeface="Calibri"/>
              </a:rPr>
              <a:t>to allow</a:t>
            </a:r>
            <a:r>
              <a:rPr lang="en-US" sz="2000" dirty="0">
                <a:solidFill>
                  <a:srgbClr val="000000"/>
                </a:solidFill>
                <a:effectLst/>
                <a:latin typeface="EYInterstate Light" panose="02000506000000020004" pitchFamily="2" charset="0"/>
                <a:ea typeface="Yu Gothic Light"/>
                <a:cs typeface="Calibri"/>
              </a:rPr>
              <a:t> </a:t>
            </a:r>
            <a:r>
              <a:rPr lang="en-US" sz="2000" dirty="0">
                <a:solidFill>
                  <a:srgbClr val="000000"/>
                </a:solidFill>
                <a:latin typeface="EYInterstate Light" panose="02000506000000020004" pitchFamily="2" charset="0"/>
                <a:ea typeface="Yu Gothic Light"/>
                <a:cs typeface="Calibri"/>
              </a:rPr>
              <a:t>evaluators to follow and score as you proceed.</a:t>
            </a:r>
            <a:endParaRPr lang="en-US" sz="2000" dirty="0">
              <a:solidFill>
                <a:srgbClr val="000000"/>
              </a:solidFill>
              <a:latin typeface="EYInterstate Light" panose="02000506000000020004" pitchFamily="2" charset="0"/>
              <a:ea typeface="Yu Gothic Light" panose="020B0300000000000000" pitchFamily="34" charset="-128"/>
              <a:cs typeface="Calibri" panose="020F0502020204030204" pitchFamily="34" charset="0"/>
            </a:endParaRPr>
          </a:p>
          <a:p>
            <a:pPr marL="0" indent="0">
              <a:buNone/>
            </a:pPr>
            <a:r>
              <a:rPr lang="en-US" sz="2000" dirty="0">
                <a:latin typeface="EYInterstate Light" panose="02000506000000020004" pitchFamily="2" charset="0"/>
                <a:ea typeface="+mn-lt"/>
                <a:cs typeface="+mn-lt"/>
              </a:rPr>
              <a:t>Users &amp; stakeholders will come &amp; go for their sections so e</a:t>
            </a:r>
            <a:r>
              <a:rPr lang="en-US" sz="2000" dirty="0">
                <a:solidFill>
                  <a:srgbClr val="000000"/>
                </a:solidFill>
                <a:latin typeface="EYInterstate Light" panose="02000506000000020004" pitchFamily="2" charset="0"/>
                <a:ea typeface="Yu Gothic Light"/>
                <a:cs typeface="Calibri"/>
              </a:rPr>
              <a:t>ach agenda session should start general navigation from your user's standpoint &amp; end with reporting, analytics &amp; mobile capabilities that your user can leverage in a healthcare environment.</a:t>
            </a:r>
          </a:p>
          <a:p>
            <a:pPr marL="0" indent="0">
              <a:buNone/>
            </a:pPr>
            <a:endParaRPr lang="en-US" sz="2000" dirty="0">
              <a:solidFill>
                <a:srgbClr val="000000"/>
              </a:solidFill>
              <a:latin typeface="EYInterstate Light" panose="02000506000000020004" pitchFamily="2" charset="0"/>
              <a:ea typeface="Yu Gothic Light"/>
              <a:cs typeface="Calibri"/>
            </a:endParaRPr>
          </a:p>
          <a:p>
            <a:pPr marL="0" indent="0">
              <a:buNone/>
            </a:pPr>
            <a:r>
              <a:rPr lang="en-US" sz="2000" dirty="0">
                <a:solidFill>
                  <a:srgbClr val="000000"/>
                </a:solidFill>
                <a:latin typeface="EYInterstate Light" panose="02000506000000020004" pitchFamily="2" charset="0"/>
                <a:ea typeface="Yu Gothic Light"/>
                <a:cs typeface="Calibri"/>
              </a:rPr>
              <a:t>** Please note, we will be adding the Scripts for WFM/Acuity Scheduling and Customer Support Sessions shortly and they have been removed from this document to allow additional stakeholder input** </a:t>
            </a:r>
            <a:endParaRPr lang="en-US" sz="2000" dirty="0">
              <a:solidFill>
                <a:srgbClr val="000000"/>
              </a:solidFill>
              <a:latin typeface="EYInterstate Light" panose="02000506000000020004" pitchFamily="2" charset="0"/>
              <a:ea typeface="Yu Gothic Light" panose="020B0300000000000000" pitchFamily="34" charset="-128"/>
              <a:cs typeface="Calibri" panose="020F0502020204030204" pitchFamily="34" charset="0"/>
            </a:endParaRPr>
          </a:p>
          <a:p>
            <a:endParaRPr lang="en-US" sz="2000" b="0" dirty="0">
              <a:solidFill>
                <a:srgbClr val="000000"/>
              </a:solidFill>
              <a:effectLst/>
              <a:latin typeface="EYInterstate Light"/>
              <a:ea typeface="Yu Gothic Light"/>
              <a:cs typeface="Calibri"/>
            </a:endParaRPr>
          </a:p>
          <a:p>
            <a:pPr marL="356235" indent="-356235"/>
            <a:endParaRPr lang="en-US" sz="1400" dirty="0">
              <a:solidFill>
                <a:srgbClr val="000000"/>
              </a:solidFill>
              <a:effectLst/>
              <a:latin typeface="Arial" panose="020B0604020202020204"/>
              <a:ea typeface="Yu Gothic Light"/>
              <a:cs typeface="Arial" panose="020B0604020202020204"/>
            </a:endParaRPr>
          </a:p>
          <a:p>
            <a:pPr marL="356235" indent="-356235"/>
            <a:endParaRPr lang="en-US" dirty="0">
              <a:cs typeface="Arial" panose="020B0604020202020204"/>
            </a:endParaRPr>
          </a:p>
        </p:txBody>
      </p:sp>
    </p:spTree>
    <p:extLst>
      <p:ext uri="{BB962C8B-B14F-4D97-AF65-F5344CB8AC3E}">
        <p14:creationId xmlns:p14="http://schemas.microsoft.com/office/powerpoint/2010/main" val="412515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575199" y="135017"/>
            <a:ext cx="10978515" cy="590400"/>
          </a:xfrm>
        </p:spPr>
        <p:txBody>
          <a:bodyPr/>
          <a:lstStyle/>
          <a:p>
            <a:pPr algn="l"/>
            <a:r>
              <a:rPr lang="en-US" dirty="0">
                <a:solidFill>
                  <a:schemeClr val="tx1"/>
                </a:solidFill>
              </a:rPr>
              <a:t>IT1: IT Data &amp; Technology Session</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279427"/>
            <a:ext cx="11115040" cy="451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1450346912"/>
              </p:ext>
            </p:extLst>
          </p:nvPr>
        </p:nvGraphicFramePr>
        <p:xfrm>
          <a:off x="719885" y="1857053"/>
          <a:ext cx="11115040" cy="3269950"/>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8">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42646">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5863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Please demonstrate an overview of the environment, including how it is managed (ex. requests for new environments, pushes to production, refreshes of lower environments), who manages it (vendor or Moffitt) and the timing of environment requests.</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cs typeface="Segoe UI" panose="020B0502040204020203" pitchFamily="34" charset="0"/>
                        </a:rPr>
                        <a:t>Infrastructure and Workflow</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4264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Overview of platform integration capabilities (ex. support patterns: API's, pre-configured adaptors/connectors, file and database-to-database).</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mn-lt"/>
                          <a:ea typeface="Segoe UI" panose="020B0502040204020203" pitchFamily="34" charset="0"/>
                          <a:cs typeface="Segoe UI" panose="020B0502040204020203" pitchFamily="34" charset="0"/>
                        </a:rPr>
                        <a:t>Differentiating</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4264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Automation or Orchestration capabilities.</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dirty="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6263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fr-FR" sz="1100" b="0" i="0" u="none" strike="noStrike" dirty="0">
                          <a:solidFill>
                            <a:srgbClr val="000000"/>
                          </a:solidFill>
                          <a:effectLst/>
                          <a:latin typeface="Garamond" panose="02020404030301010803" pitchFamily="18" charset="0"/>
                        </a:rPr>
                        <a:t>Help desk support (e.g., </a:t>
                      </a:r>
                      <a:r>
                        <a:rPr lang="fr-FR" sz="1100" b="0" i="0" u="none" strike="noStrike" dirty="0" err="1">
                          <a:solidFill>
                            <a:srgbClr val="000000"/>
                          </a:solidFill>
                          <a:effectLst/>
                          <a:latin typeface="Garamond" panose="02020404030301010803" pitchFamily="18" charset="0"/>
                        </a:rPr>
                        <a:t>vendor</a:t>
                      </a:r>
                      <a:r>
                        <a:rPr lang="fr-FR" sz="1100" b="0" i="0" u="none" strike="noStrike" dirty="0">
                          <a:solidFill>
                            <a:srgbClr val="000000"/>
                          </a:solidFill>
                          <a:effectLst/>
                          <a:latin typeface="Garamond" panose="02020404030301010803" pitchFamily="18" charset="0"/>
                        </a:rPr>
                        <a:t> </a:t>
                      </a:r>
                      <a:r>
                        <a:rPr lang="fr-FR" sz="1100" b="0" i="0" u="none" strike="noStrike" dirty="0" err="1">
                          <a:solidFill>
                            <a:srgbClr val="000000"/>
                          </a:solidFill>
                          <a:effectLst/>
                          <a:latin typeface="Garamond" panose="02020404030301010803" pitchFamily="18" charset="0"/>
                        </a:rPr>
                        <a:t>resources</a:t>
                      </a:r>
                      <a:r>
                        <a:rPr lang="fr-FR" sz="1100" b="0" i="0" u="none" strike="noStrike" dirty="0">
                          <a:solidFill>
                            <a:srgbClr val="000000"/>
                          </a:solidFill>
                          <a:effectLst/>
                          <a:latin typeface="Garamond" panose="02020404030301010803" pitchFamily="18" charset="0"/>
                        </a:rPr>
                        <a:t> </a:t>
                      </a:r>
                      <a:r>
                        <a:rPr lang="fr-FR" sz="1100" b="0" i="0" u="none" strike="noStrike" dirty="0" err="1">
                          <a:solidFill>
                            <a:srgbClr val="000000"/>
                          </a:solidFill>
                          <a:effectLst/>
                          <a:latin typeface="Garamond" panose="02020404030301010803" pitchFamily="18" charset="0"/>
                        </a:rPr>
                        <a:t>available</a:t>
                      </a:r>
                      <a:r>
                        <a:rPr lang="fr-FR" sz="1100" b="0" i="0" u="none" strike="noStrike" dirty="0">
                          <a:solidFill>
                            <a:srgbClr val="000000"/>
                          </a:solidFill>
                          <a:effectLst/>
                          <a:latin typeface="Garamond" panose="02020404030301010803" pitchFamily="18" charset="0"/>
                        </a:rPr>
                        <a:t>, </a:t>
                      </a:r>
                      <a:r>
                        <a:rPr lang="fr-FR" sz="1100" b="0" i="0" u="none" strike="noStrike" dirty="0" err="1">
                          <a:solidFill>
                            <a:srgbClr val="000000"/>
                          </a:solidFill>
                          <a:effectLst/>
                          <a:latin typeface="Garamond" panose="02020404030301010803" pitchFamily="18" charset="0"/>
                        </a:rPr>
                        <a:t>processes</a:t>
                      </a:r>
                      <a:r>
                        <a:rPr lang="fr-FR" sz="1100" b="0" i="0" u="none" strike="noStrike" dirty="0">
                          <a:solidFill>
                            <a:srgbClr val="000000"/>
                          </a:solidFill>
                          <a:effectLst/>
                          <a:latin typeface="Garamond" panose="02020404030301010803" pitchFamily="18" charset="0"/>
                        </a:rPr>
                        <a:t>, SLAs etc.</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extLst>
                  <a:ext uri="{0D108BD9-81ED-4DB2-BD59-A6C34878D82A}">
                    <a16:rowId xmlns:a16="http://schemas.microsoft.com/office/drawing/2014/main" val="56493021"/>
                  </a:ext>
                </a:extLst>
              </a:tr>
              <a:tr h="27586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Overview of managing vendor releases, patches and upgrades.</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7586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Platform notification capabilities for incidents and operational performance issues (ex. email, SMS, SysAdm console).</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rtl="0" fontAlgn="ctr"/>
                      <a:r>
                        <a:rPr lang="en-US" sz="1100" b="0" i="0" u="none" strike="noStrike" dirty="0">
                          <a:solidFill>
                            <a:srgbClr val="000000"/>
                          </a:solidFill>
                          <a:effectLst/>
                          <a:latin typeface="Garamond" panose="02020404030301010803" pitchFamily="18" charset="0"/>
                        </a:rPr>
                        <a:t>Application Design, Implementation and Reporting</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98205816"/>
                  </a:ext>
                </a:extLst>
              </a:tr>
              <a:tr h="35863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Demonstrate data access patterns for downstream consumption- API’s, Add-on’s, tools etc. Showcase ability to access the data in the ERP system.  </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07126750"/>
                  </a:ext>
                </a:extLst>
              </a:tr>
              <a:tr h="27586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Platform tools, processes and capabilities to support configuration and customization of the platform.</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22933852"/>
                  </a:ext>
                </a:extLst>
              </a:tr>
              <a:tr h="35863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Demonstrate how security events (e.g., unauthorized attempts, password attacks, phishing) are managed &amp; logged and triggered for analysis &amp; monitoring.</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p>
                      <a:pPr algn="ctr" rtl="0" fontAlgn="ctr"/>
                      <a:r>
                        <a:rPr lang="en-US" sz="1100" b="0" i="0" u="none" strike="noStrike" dirty="0">
                          <a:solidFill>
                            <a:srgbClr val="000000"/>
                          </a:solidFill>
                          <a:effectLst/>
                          <a:latin typeface="Garamond" panose="02020404030301010803" pitchFamily="18" charset="0"/>
                        </a:rPr>
                        <a:t>Data Security</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720198581"/>
                  </a:ext>
                </a:extLst>
              </a:tr>
              <a:tr h="27586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Data encryption (e.g. at rest, in-transit, configurability-masking, hashing).</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84438958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233894"/>
            <a:ext cx="11115040" cy="461665"/>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Please begin this session with general navigation from a IT Users standpoint, including dashboard, inbox, and where things are found.</a:t>
            </a:r>
          </a:p>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979520"/>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IT1: IT Data &amp; Technology Session</a:t>
            </a:r>
          </a:p>
        </p:txBody>
      </p:sp>
    </p:spTree>
    <p:extLst>
      <p:ext uri="{BB962C8B-B14F-4D97-AF65-F5344CB8AC3E}">
        <p14:creationId xmlns:p14="http://schemas.microsoft.com/office/powerpoint/2010/main" val="976549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575199" y="135017"/>
            <a:ext cx="10978515" cy="590400"/>
          </a:xfrm>
        </p:spPr>
        <p:txBody>
          <a:bodyPr/>
          <a:lstStyle/>
          <a:p>
            <a:pPr algn="l"/>
            <a:r>
              <a:rPr lang="en-US" dirty="0">
                <a:solidFill>
                  <a:schemeClr val="tx1"/>
                </a:solidFill>
              </a:rPr>
              <a:t>IT1: IT Data &amp; Technology Session</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279427"/>
            <a:ext cx="11115040" cy="261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1318022132"/>
              </p:ext>
            </p:extLst>
          </p:nvPr>
        </p:nvGraphicFramePr>
        <p:xfrm>
          <a:off x="719941" y="1614949"/>
          <a:ext cx="11114985" cy="2599241"/>
        </p:xfrm>
        <a:graphic>
          <a:graphicData uri="http://schemas.openxmlformats.org/drawingml/2006/table">
            <a:tbl>
              <a:tblPr firstRow="1" bandRow="1"/>
              <a:tblGrid>
                <a:gridCol w="409221">
                  <a:extLst>
                    <a:ext uri="{9D8B030D-6E8A-4147-A177-3AD203B41FA5}">
                      <a16:colId xmlns:a16="http://schemas.microsoft.com/office/drawing/2014/main" val="3630871763"/>
                    </a:ext>
                  </a:extLst>
                </a:gridCol>
                <a:gridCol w="9419701">
                  <a:extLst>
                    <a:ext uri="{9D8B030D-6E8A-4147-A177-3AD203B41FA5}">
                      <a16:colId xmlns:a16="http://schemas.microsoft.com/office/drawing/2014/main" val="1746494113"/>
                    </a:ext>
                  </a:extLst>
                </a:gridCol>
                <a:gridCol w="1286063">
                  <a:extLst>
                    <a:ext uri="{9D8B030D-6E8A-4147-A177-3AD203B41FA5}">
                      <a16:colId xmlns:a16="http://schemas.microsoft.com/office/drawing/2014/main" val="867742908"/>
                    </a:ext>
                  </a:extLst>
                </a:gridCol>
              </a:tblGrid>
              <a:tr h="262253">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8761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Single sign-on &amp; integration with 3rd party systems: Active Directory, external identity management systems, DevOps, 3rd party monitoring tools, (ex. VM Logger), etc. What are the failover strategies accommodated by the platform (multiple authentication platforms, etc.)?</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algn="ctr" rtl="0" fontAlgn="ctr"/>
                      <a:r>
                        <a:rPr lang="en-US" sz="1100" b="0" i="0" u="none" strike="noStrike" dirty="0">
                          <a:solidFill>
                            <a:srgbClr val="000000"/>
                          </a:solidFill>
                          <a:effectLst/>
                          <a:latin typeface="Garamond" panose="02020404030301010803" pitchFamily="18" charset="0"/>
                        </a:rPr>
                        <a:t>Interoperability (Integrations)</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720198581"/>
                  </a:ext>
                </a:extLst>
              </a:tr>
              <a:tr h="577822">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Platform's capability to integrate and interoperate with external 3rd party platforms, as well as its ability to manage environments and to promote development changes from development environments to production. Platform should additionally have API/Event based integration capabilities. Integration limits should be enabled (ex. API thresholds, maximum rows or characters of data exported in one operation, etc.).</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844389581"/>
                  </a:ext>
                </a:extLst>
              </a:tr>
              <a:tr h="298159">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Ability to integrate into source systems such as Cerner/ Sorian while retaining original data structure and taxonomy of previous systems. </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19557040"/>
                  </a:ext>
                </a:extLst>
              </a:tr>
              <a:tr h="298159">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Disaster recovery / Business Continuity and Data retention.</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n-US" sz="1100" b="0" i="0" u="none" strike="noStrike" dirty="0">
                          <a:solidFill>
                            <a:srgbClr val="000000"/>
                          </a:solidFill>
                          <a:effectLst/>
                          <a:latin typeface="Garamond" panose="02020404030301010803" pitchFamily="18" charset="0"/>
                        </a:rPr>
                        <a:t>Disaster Recovery</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66060483"/>
                  </a:ext>
                </a:extLst>
              </a:tr>
              <a:tr h="38761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Please demonstrate your included analytic capabilities, as well as incorporating data into ERP analytics from a third party system.</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n-US" sz="1100" b="0" i="0" u="none" strike="noStrike" dirty="0">
                          <a:solidFill>
                            <a:srgbClr val="000000"/>
                          </a:solidFill>
                          <a:effectLst/>
                          <a:latin typeface="Garamond" panose="02020404030301010803" pitchFamily="18" charset="0"/>
                        </a:rPr>
                        <a:t>Reporting &amp; Analytics</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708095463"/>
                  </a:ext>
                </a:extLst>
              </a:tr>
              <a:tr h="38761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16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100" b="0" i="0" u="none" strike="noStrike" dirty="0">
                          <a:solidFill>
                            <a:srgbClr val="000000"/>
                          </a:solidFill>
                          <a:effectLst/>
                          <a:latin typeface="Garamond" panose="02020404030301010803" pitchFamily="18" charset="0"/>
                        </a:rPr>
                        <a:t>Please demonstrate from a technical and administrative perspective your mobile capabilities. Is your system HTML5, or is an app available to leverage mobile capabilities? </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n-US" sz="1100" b="0" i="0" u="none" strike="noStrike" dirty="0">
                          <a:solidFill>
                            <a:srgbClr val="000000"/>
                          </a:solidFill>
                          <a:effectLst/>
                          <a:latin typeface="Garamond" panose="02020404030301010803" pitchFamily="18" charset="0"/>
                        </a:rPr>
                        <a:t>Mobile</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14593492"/>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6" y="1264247"/>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demonstrate the following functionality:</a:t>
            </a:r>
          </a:p>
        </p:txBody>
      </p:sp>
      <p:sp>
        <p:nvSpPr>
          <p:cNvPr id="14" name="Rectangle 13">
            <a:extLst>
              <a:ext uri="{FF2B5EF4-FFF2-40B4-BE49-F238E27FC236}">
                <a16:creationId xmlns:a16="http://schemas.microsoft.com/office/drawing/2014/main" id="{A40EE068-DC6E-4C18-9E87-53733AB7729A}"/>
              </a:ext>
            </a:extLst>
          </p:cNvPr>
          <p:cNvSpPr/>
          <p:nvPr/>
        </p:nvSpPr>
        <p:spPr>
          <a:xfrm>
            <a:off x="719887" y="979520"/>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IT1: IT1 Data &amp; Technology Session</a:t>
            </a:r>
          </a:p>
        </p:txBody>
      </p:sp>
    </p:spTree>
    <p:extLst>
      <p:ext uri="{BB962C8B-B14F-4D97-AF65-F5344CB8AC3E}">
        <p14:creationId xmlns:p14="http://schemas.microsoft.com/office/powerpoint/2010/main" val="27459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626751" y="1195139"/>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sz="2400" b="1" dirty="0">
              <a:solidFill>
                <a:schemeClr val="bg1"/>
              </a:solidFill>
            </a:endParaRPr>
          </a:p>
          <a:p>
            <a:endParaRPr lang="en-GB" sz="2400" b="1" dirty="0">
              <a:solidFill>
                <a:schemeClr val="bg1"/>
              </a:solidFill>
            </a:endParaRPr>
          </a:p>
          <a:p>
            <a:pPr lvl="1"/>
            <a:r>
              <a:rPr lang="en-GB" sz="2400" b="1" dirty="0">
                <a:solidFill>
                  <a:schemeClr val="bg1"/>
                </a:solidFill>
              </a:rPr>
              <a:t>Customer Support Strategy</a:t>
            </a:r>
          </a:p>
          <a:p>
            <a:endParaRPr lang="en-GB" dirty="0">
              <a:solidFill>
                <a:schemeClr val="bg1"/>
              </a:solidFill>
            </a:endParaRPr>
          </a:p>
          <a:p>
            <a:pPr marL="800100" lvl="1" indent="-342900">
              <a:buAutoNum type="arabicPeriod"/>
            </a:pPr>
            <a:r>
              <a:rPr lang="en-GB" dirty="0">
                <a:solidFill>
                  <a:schemeClr val="bg1"/>
                </a:solidFill>
              </a:rPr>
              <a:t>Overview</a:t>
            </a:r>
          </a:p>
          <a:p>
            <a:pPr marL="800100" lvl="1" indent="-342900">
              <a:buAutoNum type="arabicPeriod"/>
            </a:pPr>
            <a:r>
              <a:rPr lang="en-GB" dirty="0">
                <a:solidFill>
                  <a:schemeClr val="bg1"/>
                </a:solidFill>
              </a:rPr>
              <a:t>Support</a:t>
            </a:r>
          </a:p>
          <a:p>
            <a:pPr marL="800100" lvl="1" indent="-342900">
              <a:buAutoNum type="arabicPeriod"/>
            </a:pPr>
            <a:r>
              <a:rPr lang="en-GB" dirty="0">
                <a:solidFill>
                  <a:schemeClr val="bg1"/>
                </a:solidFill>
              </a:rPr>
              <a:t>Updates</a:t>
            </a:r>
          </a:p>
          <a:p>
            <a:pPr marL="800100" lvl="1" indent="-342900">
              <a:buAutoNum type="arabicPeriod"/>
            </a:pPr>
            <a:r>
              <a:rPr lang="en-GB" dirty="0">
                <a:solidFill>
                  <a:schemeClr val="bg1"/>
                </a:solidFill>
              </a:rPr>
              <a:t>Training</a:t>
            </a:r>
          </a:p>
        </p:txBody>
      </p:sp>
      <p:sp>
        <p:nvSpPr>
          <p:cNvPr id="7" name="Title 1"/>
          <p:cNvSpPr txBox="1">
            <a:spLocks/>
          </p:cNvSpPr>
          <p:nvPr/>
        </p:nvSpPr>
        <p:spPr>
          <a:xfrm>
            <a:off x="948754" y="1474083"/>
            <a:ext cx="4239129" cy="1678104"/>
          </a:xfrm>
          <a:prstGeom prst="rect">
            <a:avLst/>
          </a:prstGeom>
        </p:spPr>
        <p:txBody>
          <a:bodyPr lIns="91440" tIns="45720" rIns="91440" bIns="45720" anchor="t"/>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endParaRPr lang="en-US" sz="1600" b="0" dirty="0">
              <a:solidFill>
                <a:srgbClr val="2E2E38"/>
              </a:solidFill>
            </a:endParaRPr>
          </a:p>
        </p:txBody>
      </p:sp>
      <p:pic>
        <p:nvPicPr>
          <p:cNvPr id="10" name="Picture 9">
            <a:extLst>
              <a:ext uri="{FF2B5EF4-FFF2-40B4-BE49-F238E27FC236}">
                <a16:creationId xmlns:a16="http://schemas.microsoft.com/office/drawing/2014/main" id="{8D8BAFB7-BD8C-4170-8BBB-6F854EBA8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11" name="Footer Placeholder 1">
            <a:extLst>
              <a:ext uri="{FF2B5EF4-FFF2-40B4-BE49-F238E27FC236}">
                <a16:creationId xmlns:a16="http://schemas.microsoft.com/office/drawing/2014/main" id="{3BD3B8F9-55E0-437B-95FF-648531C82B5F}"/>
              </a:ext>
            </a:extLst>
          </p:cNvPr>
          <p:cNvSpPr>
            <a:spLocks noGrp="1"/>
          </p:cNvSpPr>
          <p:nvPr>
            <p:ph type="ftr" sz="quarter" idx="11"/>
          </p:nvPr>
        </p:nvSpPr>
        <p:spPr>
          <a:xfrm>
            <a:off x="4556125" y="6471244"/>
            <a:ext cx="3086100" cy="180000"/>
          </a:xfrm>
        </p:spPr>
        <p:txBody>
          <a:bodyPr/>
          <a:lstStyle/>
          <a:p>
            <a:r>
              <a:rPr lang="en-US">
                <a:latin typeface="+mn-lt"/>
              </a:rPr>
              <a:t>Prepared by Ernst &amp; Young LLP – Confidential</a:t>
            </a:r>
            <a:endParaRPr lang="en-IN" dirty="0">
              <a:latin typeface="+mn-lt"/>
            </a:endParaRPr>
          </a:p>
        </p:txBody>
      </p:sp>
      <p:sp>
        <p:nvSpPr>
          <p:cNvPr id="6" name="Slide Number Placeholder 4">
            <a:extLst>
              <a:ext uri="{FF2B5EF4-FFF2-40B4-BE49-F238E27FC236}">
                <a16:creationId xmlns:a16="http://schemas.microsoft.com/office/drawing/2014/main" id="{093682C8-7973-4B90-B1A1-C6E085FD7FA6}"/>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lt"/>
              </a:rPr>
              <a:t>Slide </a:t>
            </a:r>
            <a:fld id="{F1BC30E3-FFE5-4B91-AA19-87A149EBB9EE}" type="slidenum">
              <a:rPr smtClean="0">
                <a:latin typeface="+mn-lt"/>
              </a:rPr>
              <a:pPr/>
              <a:t>32</a:t>
            </a:fld>
            <a:endParaRPr dirty="0">
              <a:latin typeface="+mn-lt"/>
            </a:endParaRPr>
          </a:p>
        </p:txBody>
      </p:sp>
    </p:spTree>
    <p:extLst>
      <p:ext uri="{BB962C8B-B14F-4D97-AF65-F5344CB8AC3E}">
        <p14:creationId xmlns:p14="http://schemas.microsoft.com/office/powerpoint/2010/main" val="2246655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575199" y="135017"/>
            <a:ext cx="10978515" cy="590400"/>
          </a:xfrm>
        </p:spPr>
        <p:txBody>
          <a:bodyPr/>
          <a:lstStyle/>
          <a:p>
            <a:pPr algn="l"/>
            <a:r>
              <a:rPr lang="en-US" dirty="0">
                <a:solidFill>
                  <a:schemeClr val="tx1"/>
                </a:solidFill>
              </a:rPr>
              <a:t>Customer Support Strategy Session - </a:t>
            </a:r>
            <a:r>
              <a:rPr lang="en-US" dirty="0">
                <a:solidFill>
                  <a:schemeClr val="tx1"/>
                </a:solidFill>
                <a:highlight>
                  <a:srgbClr val="FFFF00"/>
                </a:highlight>
              </a:rPr>
              <a:t>TBD</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279427"/>
            <a:ext cx="11115040" cy="261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3" name="TextBox 12">
            <a:extLst>
              <a:ext uri="{FF2B5EF4-FFF2-40B4-BE49-F238E27FC236}">
                <a16:creationId xmlns:a16="http://schemas.microsoft.com/office/drawing/2014/main" id="{2F4171A1-69BC-4E62-9C79-21467431EC05}"/>
              </a:ext>
            </a:extLst>
          </p:cNvPr>
          <p:cNvSpPr txBox="1"/>
          <p:nvPr/>
        </p:nvSpPr>
        <p:spPr>
          <a:xfrm>
            <a:off x="719886" y="1264247"/>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business requirements that we </a:t>
            </a:r>
            <a:r>
              <a:rPr lang="en-US" sz="1200" b="1" dirty="0" err="1">
                <a:solidFill>
                  <a:schemeClr val="tx1">
                    <a:lumMod val="75000"/>
                    <a:lumOff val="25000"/>
                  </a:schemeClr>
                </a:solidFill>
                <a:latin typeface="+mj-lt"/>
                <a:ea typeface="+mj-ea"/>
                <a:cs typeface="+mj-cs"/>
              </a:rPr>
              <a:t>woud</a:t>
            </a:r>
            <a:r>
              <a:rPr lang="en-US" sz="1200" b="1" dirty="0">
                <a:solidFill>
                  <a:schemeClr val="tx1">
                    <a:lumMod val="75000"/>
                    <a:lumOff val="25000"/>
                  </a:schemeClr>
                </a:solidFill>
                <a:latin typeface="+mj-lt"/>
                <a:ea typeface="+mj-ea"/>
                <a:cs typeface="+mj-cs"/>
              </a:rPr>
              <a:t> like you to prepare to present &amp; discuss. </a:t>
            </a:r>
          </a:p>
        </p:txBody>
      </p:sp>
      <p:sp>
        <p:nvSpPr>
          <p:cNvPr id="14" name="Rectangle 13">
            <a:extLst>
              <a:ext uri="{FF2B5EF4-FFF2-40B4-BE49-F238E27FC236}">
                <a16:creationId xmlns:a16="http://schemas.microsoft.com/office/drawing/2014/main" id="{A40EE068-DC6E-4C18-9E87-53733AB7729A}"/>
              </a:ext>
            </a:extLst>
          </p:cNvPr>
          <p:cNvSpPr/>
          <p:nvPr/>
        </p:nvSpPr>
        <p:spPr>
          <a:xfrm>
            <a:off x="719886" y="941603"/>
            <a:ext cx="4612278" cy="292291"/>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CS1</a:t>
            </a:r>
            <a:r>
              <a:rPr kumimoji="0" lang="en-US" sz="1400" b="1" i="0" u="none" strike="noStrike" kern="1200" cap="none" spc="0" normalizeH="0" baseline="0" noProof="0" dirty="0">
                <a:ln>
                  <a:noFill/>
                </a:ln>
                <a:solidFill>
                  <a:prstClr val="white"/>
                </a:solidFill>
                <a:effectLst/>
                <a:uLnTx/>
                <a:uFillTx/>
                <a:latin typeface="Arial"/>
                <a:ea typeface="+mn-ea"/>
                <a:cs typeface="+mn-cs"/>
              </a:rPr>
              <a:t>: Customer Support Strategy Session</a:t>
            </a:r>
          </a:p>
        </p:txBody>
      </p:sp>
    </p:spTree>
    <p:extLst>
      <p:ext uri="{BB962C8B-B14F-4D97-AF65-F5344CB8AC3E}">
        <p14:creationId xmlns:p14="http://schemas.microsoft.com/office/powerpoint/2010/main" val="9464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EA836-85BF-4402-B4B1-E0CA9D6F4E46}"/>
              </a:ext>
            </a:extLst>
          </p:cNvPr>
          <p:cNvSpPr txBox="1">
            <a:spLocks/>
          </p:cNvSpPr>
          <p:nvPr/>
        </p:nvSpPr>
        <p:spPr>
          <a:xfrm>
            <a:off x="8402205" y="729567"/>
            <a:ext cx="3308087" cy="2682415"/>
          </a:xfrm>
          <a:prstGeom prst="rect">
            <a:avLst/>
          </a:prstGeom>
          <a:noFill/>
        </p:spPr>
        <p:txBody>
          <a:bodyPr wrap="square" lIns="0" tIns="36557"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a:buClr>
                <a:srgbClr val="FFD200"/>
              </a:buClr>
              <a:buSzPct val="70000"/>
              <a:defRPr/>
            </a:pPr>
            <a:r>
              <a:rPr lang="en-IN" sz="800" kern="0" dirty="0">
                <a:solidFill>
                  <a:srgbClr val="FFFFFF"/>
                </a:solidFill>
              </a:rPr>
              <a:t>© 2021 Ernst &amp; Young LLP. </a:t>
            </a:r>
          </a:p>
          <a:p>
            <a:pPr>
              <a:buClr>
                <a:srgbClr val="FFD200"/>
              </a:buClr>
              <a:buSzPct val="70000"/>
              <a:defRPr/>
            </a:pPr>
            <a:r>
              <a:rPr lang="en-IN" sz="800" kern="0" dirty="0">
                <a:solidFill>
                  <a:srgbClr val="FFFFFF"/>
                </a:solidFill>
              </a:rPr>
              <a:t>All Rights Reserved.</a:t>
            </a:r>
          </a:p>
          <a:p>
            <a:pPr>
              <a:buClr>
                <a:srgbClr val="FFD200"/>
              </a:buClr>
              <a:buSzPct val="70000"/>
              <a:defRPr/>
            </a:pPr>
            <a:endParaRPr lang="en-IN" sz="800" kern="0" dirty="0">
              <a:solidFill>
                <a:srgbClr val="FFFFFF"/>
              </a:solidFill>
            </a:endParaRPr>
          </a:p>
          <a:p>
            <a:pPr>
              <a:spcAft>
                <a:spcPts val="600"/>
              </a:spcAft>
              <a:buClr>
                <a:srgbClr val="27ACAA"/>
              </a:buClr>
              <a:defRPr/>
            </a:pPr>
            <a:r>
              <a:rPr lang="en-IN" sz="800" kern="0" dirty="0">
                <a:solidFill>
                  <a:srgbClr val="FFFFFF"/>
                </a:solidFill>
                <a:latin typeface="EYInterstate Light" panose="02000506000000020004" pitchFamily="2" charset="0"/>
              </a:rPr>
              <a:t>2110-3893181</a:t>
            </a:r>
            <a:br>
              <a:rPr lang="en-GB" sz="800" dirty="0">
                <a:solidFill>
                  <a:srgbClr val="FFFFFF"/>
                </a:solidFill>
                <a:latin typeface="EYInterstate Light" panose="02000506000000020004" pitchFamily="2" charset="0"/>
                <a:cs typeface="Arial" pitchFamily="34" charset="0"/>
              </a:rPr>
            </a:br>
            <a:r>
              <a:rPr lang="en-GB" sz="800" dirty="0">
                <a:solidFill>
                  <a:srgbClr val="FFFFFF"/>
                </a:solidFill>
                <a:latin typeface="EYInterstate Light" panose="02000506000000020004" pitchFamily="2" charset="0"/>
                <a:cs typeface="Arial" pitchFamily="34" charset="0"/>
              </a:rPr>
              <a:t>ED None</a:t>
            </a:r>
            <a:endParaRPr lang="en-IN" sz="800" kern="0" dirty="0">
              <a:solidFill>
                <a:srgbClr val="FFFFFF"/>
              </a:solidFill>
            </a:endParaRPr>
          </a:p>
          <a:p>
            <a:pPr lvl="0">
              <a:buClr>
                <a:srgbClr val="27ACAA"/>
              </a:buClr>
              <a:buSzPct val="70000"/>
              <a:defRPr/>
            </a:pPr>
            <a:r>
              <a:rPr lang="en-US" sz="800" dirty="0">
                <a:solidFill>
                  <a:srgbClr val="FFFFFF"/>
                </a:solidFill>
                <a:latin typeface="EYInterstate Light" panose="02000506000000020004" pitchFamily="2" charset="0"/>
                <a:cs typeface="Arial" pitchFamily="34" charset="0"/>
              </a:rPr>
              <a:t>This material has been prepared for general informational purposes</a:t>
            </a:r>
          </a:p>
          <a:p>
            <a:pPr lvl="0">
              <a:buClr>
                <a:srgbClr val="27ACAA"/>
              </a:buClr>
              <a:buSzPct val="70000"/>
              <a:defRPr/>
            </a:pPr>
            <a:r>
              <a:rPr lang="en-US" sz="800" dirty="0">
                <a:solidFill>
                  <a:srgbClr val="FFFFFF"/>
                </a:solidFill>
                <a:latin typeface="EYInterstate Light" panose="02000506000000020004" pitchFamily="2" charset="0"/>
                <a:cs typeface="Arial" pitchFamily="34" charset="0"/>
              </a:rPr>
              <a:t>only and is not intended to be relied upon as accounting, tax or other</a:t>
            </a:r>
          </a:p>
          <a:p>
            <a:pPr lvl="0">
              <a:buClr>
                <a:srgbClr val="27ACAA"/>
              </a:buClr>
              <a:buSzPct val="70000"/>
              <a:defRPr/>
            </a:pPr>
            <a:r>
              <a:rPr lang="en-US" sz="800" dirty="0">
                <a:solidFill>
                  <a:srgbClr val="FFFFFF"/>
                </a:solidFill>
                <a:latin typeface="EYInterstate Light" panose="02000506000000020004" pitchFamily="2" charset="0"/>
                <a:cs typeface="Arial" pitchFamily="34" charset="0"/>
              </a:rPr>
              <a:t>professional advice. Please refer to your advisors for specific advice.</a:t>
            </a:r>
          </a:p>
          <a:p>
            <a:pPr>
              <a:spcAft>
                <a:spcPts val="600"/>
              </a:spcAft>
              <a:buClr>
                <a:srgbClr val="FFD200"/>
              </a:buClr>
              <a:buSzPct val="70000"/>
              <a:defRPr/>
            </a:pPr>
            <a:endParaRPr lang="en-IN" sz="700" kern="0" dirty="0">
              <a:solidFill>
                <a:srgbClr val="FFFFFF"/>
              </a:solidFill>
            </a:endParaRPr>
          </a:p>
          <a:p>
            <a:pPr>
              <a:spcAft>
                <a:spcPts val="600"/>
              </a:spcAft>
              <a:buClr>
                <a:srgbClr val="FFD200"/>
              </a:buClr>
              <a:buSzPct val="70000"/>
              <a:defRPr/>
            </a:pPr>
            <a:r>
              <a:rPr lang="en-IN" sz="1099" kern="0" dirty="0">
                <a:solidFill>
                  <a:srgbClr val="FFFFFF"/>
                </a:solidFill>
                <a:latin typeface="EYInterstate Light" panose="02000506000000020004" pitchFamily="2" charset="0"/>
              </a:rPr>
              <a:t>ey.com</a:t>
            </a:r>
          </a:p>
        </p:txBody>
      </p:sp>
      <p:sp>
        <p:nvSpPr>
          <p:cNvPr id="3" name="TextBox 2">
            <a:extLst>
              <a:ext uri="{FF2B5EF4-FFF2-40B4-BE49-F238E27FC236}">
                <a16:creationId xmlns:a16="http://schemas.microsoft.com/office/drawing/2014/main" id="{6D466FB7-FDA5-4E5A-88EB-E061A54DDA19}"/>
              </a:ext>
            </a:extLst>
          </p:cNvPr>
          <p:cNvSpPr txBox="1">
            <a:spLocks/>
          </p:cNvSpPr>
          <p:nvPr/>
        </p:nvSpPr>
        <p:spPr>
          <a:xfrm>
            <a:off x="481708" y="729567"/>
            <a:ext cx="3203470" cy="2659343"/>
          </a:xfrm>
          <a:prstGeom prst="rect">
            <a:avLst/>
          </a:prstGeom>
          <a:noFill/>
        </p:spPr>
        <p:txBody>
          <a:bodyPr wrap="square" lIns="0" tIns="36557" rIns="0" bIns="0" rtlCol="0" anchor="t">
            <a:spAutoFit/>
          </a:bodyPr>
          <a:lstStyle/>
          <a:p>
            <a:pPr>
              <a:spcAft>
                <a:spcPts val="600"/>
              </a:spcAft>
              <a:buClr>
                <a:srgbClr val="FFD200"/>
              </a:buClr>
              <a:buSzPct val="70000"/>
              <a:defRPr/>
            </a:pPr>
            <a:r>
              <a:rPr lang="en-US" sz="1199" b="1" kern="0" dirty="0">
                <a:solidFill>
                  <a:srgbClr val="FFE600"/>
                </a:solidFill>
                <a:latin typeface="EYInterstate Light" panose="02000506000000020004" pitchFamily="2" charset="0"/>
              </a:rPr>
              <a:t>EY </a:t>
            </a:r>
            <a:r>
              <a:rPr lang="en-US" sz="1199" kern="0" dirty="0">
                <a:solidFill>
                  <a:srgbClr val="FFE600"/>
                </a:solidFill>
                <a:latin typeface="EYInterstate Light" panose="02000506000000020004" pitchFamily="2" charset="0"/>
                <a:cs typeface="Arial"/>
              </a:rPr>
              <a:t>| </a:t>
            </a:r>
            <a:r>
              <a:rPr lang="en-IN" sz="1199" kern="0" dirty="0">
                <a:solidFill>
                  <a:srgbClr val="FFE600"/>
                </a:solidFill>
                <a:latin typeface="EYInterstate Light" panose="02000506000000020004" pitchFamily="2" charset="0"/>
                <a:cs typeface="Arial"/>
              </a:rPr>
              <a:t>Building a better working world</a:t>
            </a:r>
            <a:endParaRPr lang="en-US" sz="1199" kern="0" dirty="0">
              <a:solidFill>
                <a:srgbClr val="FFE600"/>
              </a:solidFill>
              <a:latin typeface="EYInterstate Light" panose="02000506000000020004" pitchFamily="2" charset="0"/>
              <a:cs typeface="Arial"/>
            </a:endParaRPr>
          </a:p>
          <a:p>
            <a:pPr defTabSz="913943">
              <a:buClr>
                <a:srgbClr val="FFD200"/>
              </a:buClr>
              <a:buSzPct val="70000"/>
              <a:defRPr/>
            </a:pPr>
            <a:endParaRPr lang="en-US" sz="1099" kern="0" dirty="0">
              <a:solidFill>
                <a:srgbClr val="FFFFFF"/>
              </a:solidFill>
              <a:latin typeface="EYInterstate Light" panose="02000506000000020004" pitchFamily="2" charset="0"/>
              <a:cs typeface="Arial"/>
            </a:endParaRPr>
          </a:p>
          <a:p>
            <a:pPr lvl="0">
              <a:buClr>
                <a:srgbClr val="FFD200"/>
              </a:buClr>
              <a:buSzPct val="70000"/>
              <a:defRPr/>
            </a:pPr>
            <a:r>
              <a:rPr lang="en-IN" sz="1099" kern="0" dirty="0">
                <a:solidFill>
                  <a:srgbClr val="FFFFFF"/>
                </a:solidFill>
                <a:latin typeface="EYInterstate Light" panose="0200050600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099" kern="0" dirty="0">
              <a:solidFill>
                <a:srgbClr val="FFFFFF"/>
              </a:solidFill>
              <a:latin typeface="EYInterstate Light" panose="02000506000000020004" pitchFamily="2" charset="0"/>
            </a:endParaRPr>
          </a:p>
          <a:p>
            <a:pPr lvl="0">
              <a:buClr>
                <a:srgbClr val="FFD200"/>
              </a:buClr>
              <a:buSzPct val="70000"/>
              <a:defRPr/>
            </a:pPr>
            <a:r>
              <a:rPr lang="en-IN" sz="1099" kern="0" dirty="0">
                <a:solidFill>
                  <a:srgbClr val="FFFFFF"/>
                </a:solidFill>
                <a:latin typeface="EYInterstate Light" panose="0200050600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099" kern="0" dirty="0">
              <a:solidFill>
                <a:srgbClr val="FFFFFF"/>
              </a:solidFill>
              <a:latin typeface="EYInterstate Light" panose="02000506000000020004" pitchFamily="2" charset="0"/>
            </a:endParaRPr>
          </a:p>
          <a:p>
            <a:pPr lvl="0">
              <a:buClr>
                <a:srgbClr val="FFD200"/>
              </a:buClr>
              <a:buSzPct val="70000"/>
              <a:defRPr/>
            </a:pPr>
            <a:r>
              <a:rPr lang="en-IN" sz="1099" kern="0" dirty="0">
                <a:solidFill>
                  <a:srgbClr val="FFFFFF"/>
                </a:solidFill>
                <a:latin typeface="EYInterstate Light" panose="02000506000000020004" pitchFamily="2" charset="0"/>
              </a:rPr>
              <a:t>Working across assurance, consulting, law, strategy, tax and transactions, EY teams ask better questions to find new answers for the complex issues facing our world today.</a:t>
            </a:r>
          </a:p>
        </p:txBody>
      </p:sp>
      <p:sp>
        <p:nvSpPr>
          <p:cNvPr id="4" name="Slide Number Placeholder 8">
            <a:extLst>
              <a:ext uri="{FF2B5EF4-FFF2-40B4-BE49-F238E27FC236}">
                <a16:creationId xmlns:a16="http://schemas.microsoft.com/office/drawing/2014/main" id="{3525D94D-8131-49D2-B6F6-B8968DB944D0}"/>
              </a:ext>
            </a:extLst>
          </p:cNvPr>
          <p:cNvSpPr txBox="1">
            <a:spLocks/>
          </p:cNvSpPr>
          <p:nvPr/>
        </p:nvSpPr>
        <p:spPr>
          <a:xfrm>
            <a:off x="617220" y="6471243"/>
            <a:ext cx="725805" cy="3010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Page </a:t>
            </a:r>
            <a:fld id="{F1BC30E3-FFE5-4B91-AA19-87A149EBB9EE}" type="slidenum">
              <a:rPr sz="800" dirty="0" smtClean="0"/>
              <a:pPr/>
              <a:t>34</a:t>
            </a:fld>
            <a:endParaRPr sz="800" dirty="0"/>
          </a:p>
        </p:txBody>
      </p:sp>
    </p:spTree>
    <p:extLst>
      <p:ext uri="{BB962C8B-B14F-4D97-AF65-F5344CB8AC3E}">
        <p14:creationId xmlns:p14="http://schemas.microsoft.com/office/powerpoint/2010/main" val="342807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626751" y="1195139"/>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EYInterstate Light"/>
                <a:ea typeface="+mn-ea"/>
                <a:cs typeface="+mn-cs"/>
              </a:rPr>
              <a:t>Supply Chain </a:t>
            </a:r>
            <a:endParaRPr kumimoji="0" lang="en-GB" sz="1800" b="1" i="0" u="none" strike="noStrike" kern="1200" cap="none" spc="0" normalizeH="0" baseline="0" noProof="0" dirty="0">
              <a:ln>
                <a:noFill/>
              </a:ln>
              <a:solidFill>
                <a:schemeClr val="bg1"/>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EYInterstate Light"/>
                <a:ea typeface="+mn-ea"/>
                <a:cs typeface="+mn-cs"/>
              </a:rPr>
              <a:t>Signature Scenarios</a:t>
            </a:r>
            <a:endParaRPr kumimoji="0" lang="en-GB" sz="1800" b="1" i="0" u="none" strike="noStrike" kern="1200" cap="none" spc="0" normalizeH="0" baseline="0" noProof="0" dirty="0">
              <a:ln>
                <a:noFill/>
              </a:ln>
              <a:solidFill>
                <a:schemeClr val="bg1"/>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chemeClr val="bg1"/>
              </a:solidFill>
              <a:effectLst/>
              <a:uLnTx/>
              <a:uFillTx/>
              <a:latin typeface="EYInterstate Light"/>
              <a:ea typeface="+mn-ea"/>
              <a:cs typeface="+mn-cs"/>
            </a:endParaRPr>
          </a:p>
          <a:p>
            <a:pPr marL="457200" marR="0" lvl="0" indent="-457200" algn="l" defTabSz="914400" rtl="0" eaLnBrk="1" fontAlgn="auto" latinLnBrk="0" hangingPunct="1">
              <a:lnSpc>
                <a:spcPct val="100000"/>
              </a:lnSpc>
              <a:spcBef>
                <a:spcPts val="0"/>
              </a:spcBef>
              <a:spcAft>
                <a:spcPts val="400"/>
              </a:spcAft>
              <a:buClrTx/>
              <a:buSzTx/>
              <a:buFontTx/>
              <a:buAutoNum type="arabicPeriod"/>
              <a:tabLst/>
              <a:defRPr/>
            </a:pPr>
            <a:r>
              <a:rPr kumimoji="0" lang="en-GB" sz="1800" b="0" i="0" u="none" strike="noStrike" kern="1200" cap="none" spc="0" normalizeH="0" baseline="0" noProof="0" dirty="0">
                <a:ln>
                  <a:noFill/>
                </a:ln>
                <a:solidFill>
                  <a:schemeClr val="bg1"/>
                </a:solidFill>
                <a:effectLst/>
                <a:uLnTx/>
                <a:uFillTx/>
                <a:latin typeface="EYInterstate Light"/>
                <a:ea typeface="+mn-ea"/>
                <a:cs typeface="+mn-cs"/>
              </a:rPr>
              <a:t>Sourcing &amp; Contracting</a:t>
            </a:r>
          </a:p>
          <a:p>
            <a:pPr marL="457200" marR="0" lvl="0" indent="-457200" algn="l" defTabSz="914400" rtl="0" eaLnBrk="1" fontAlgn="auto" latinLnBrk="0" hangingPunct="1">
              <a:lnSpc>
                <a:spcPct val="100000"/>
              </a:lnSpc>
              <a:spcBef>
                <a:spcPts val="0"/>
              </a:spcBef>
              <a:spcAft>
                <a:spcPts val="400"/>
              </a:spcAft>
              <a:buClrTx/>
              <a:buSzTx/>
              <a:buFontTx/>
              <a:buAutoNum type="arabicPeriod"/>
              <a:tabLst/>
              <a:defRPr/>
            </a:pPr>
            <a:r>
              <a:rPr lang="en-GB">
                <a:solidFill>
                  <a:schemeClr val="bg1"/>
                </a:solidFill>
                <a:latin typeface="EYInterstate Light"/>
              </a:rPr>
              <a:t>Contract Management </a:t>
            </a:r>
            <a:endParaRPr kumimoji="0" lang="en-US" sz="1800" b="0" i="0" u="none" strike="noStrike" kern="1200" cap="none" spc="0" normalizeH="0" baseline="0" noProof="0" dirty="0">
              <a:ln>
                <a:noFill/>
              </a:ln>
              <a:solidFill>
                <a:schemeClr val="bg1"/>
              </a:solidFill>
              <a:effectLst/>
              <a:uLnTx/>
              <a:uFillTx/>
              <a:latin typeface="EYInterstate Light"/>
              <a:ea typeface="+mn-ea"/>
              <a:cs typeface="+mn-cs"/>
            </a:endParaRPr>
          </a:p>
          <a:p>
            <a:pPr marL="457200" marR="0" lvl="0" indent="-457200" algn="l" defTabSz="914400" rtl="0" eaLnBrk="1" fontAlgn="auto" latinLnBrk="0" hangingPunct="1">
              <a:lnSpc>
                <a:spcPct val="100000"/>
              </a:lnSpc>
              <a:spcBef>
                <a:spcPts val="0"/>
              </a:spcBef>
              <a:spcAft>
                <a:spcPts val="400"/>
              </a:spcAft>
              <a:buClrTx/>
              <a:buSzTx/>
              <a:buFont typeface="+mj-lt"/>
              <a:buAutoNum type="arabicPeriod"/>
              <a:tabLst/>
              <a:defRPr/>
            </a:pPr>
            <a:r>
              <a:rPr kumimoji="0" lang="en-US" sz="1800" b="0" i="0" u="none" strike="noStrike" kern="1200" cap="none" spc="0" normalizeH="0" baseline="0" noProof="0" dirty="0">
                <a:ln>
                  <a:noFill/>
                </a:ln>
                <a:solidFill>
                  <a:schemeClr val="bg1"/>
                </a:solidFill>
                <a:effectLst/>
                <a:uLnTx/>
                <a:uFillTx/>
                <a:latin typeface="EYInterstate Light"/>
                <a:ea typeface="+mn-ea"/>
                <a:cs typeface="+mn-cs"/>
              </a:rPr>
              <a:t>Inventory Management</a:t>
            </a:r>
          </a:p>
          <a:p>
            <a:pPr marL="457200" marR="0" lvl="0" indent="-457200" algn="l" defTabSz="914400" rtl="0" eaLnBrk="1" fontAlgn="auto" latinLnBrk="0" hangingPunct="1">
              <a:lnSpc>
                <a:spcPct val="100000"/>
              </a:lnSpc>
              <a:spcBef>
                <a:spcPts val="0"/>
              </a:spcBef>
              <a:spcAft>
                <a:spcPts val="400"/>
              </a:spcAft>
              <a:buClrTx/>
              <a:buSzTx/>
              <a:buFont typeface="+mj-lt"/>
              <a:buAutoNum type="arabicPeriod"/>
              <a:tabLst/>
              <a:defRPr/>
            </a:pPr>
            <a:r>
              <a:rPr kumimoji="0" lang="en-US" sz="1800" b="0" i="0" u="none" strike="noStrike" kern="1200" cap="none" spc="0" normalizeH="0" baseline="0" noProof="0" dirty="0">
                <a:ln>
                  <a:noFill/>
                </a:ln>
                <a:solidFill>
                  <a:schemeClr val="bg1"/>
                </a:solidFill>
                <a:effectLst/>
                <a:uLnTx/>
                <a:uFillTx/>
                <a:latin typeface="EYInterstate Light"/>
                <a:ea typeface="+mn-ea"/>
                <a:cs typeface="+mn-cs"/>
              </a:rPr>
              <a:t>Procure to Pay</a:t>
            </a:r>
          </a:p>
        </p:txBody>
      </p:sp>
      <p:sp>
        <p:nvSpPr>
          <p:cNvPr id="7" name="Title 1"/>
          <p:cNvSpPr txBox="1">
            <a:spLocks/>
          </p:cNvSpPr>
          <p:nvPr/>
        </p:nvSpPr>
        <p:spPr>
          <a:xfrm>
            <a:off x="948754" y="1474083"/>
            <a:ext cx="4239129" cy="1678104"/>
          </a:xfrm>
          <a:prstGeom prst="rect">
            <a:avLst/>
          </a:prstGeom>
        </p:spPr>
        <p:txBody>
          <a:bodyPr lIns="91440" tIns="45720" rIns="91440" bIns="45720" anchor="t"/>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endParaRPr lang="en-US" sz="1600" b="0" dirty="0">
              <a:solidFill>
                <a:srgbClr val="2E2E38"/>
              </a:solidFill>
            </a:endParaRPr>
          </a:p>
        </p:txBody>
      </p:sp>
      <p:pic>
        <p:nvPicPr>
          <p:cNvPr id="10" name="Picture 9">
            <a:extLst>
              <a:ext uri="{FF2B5EF4-FFF2-40B4-BE49-F238E27FC236}">
                <a16:creationId xmlns:a16="http://schemas.microsoft.com/office/drawing/2014/main" id="{8D8BAFB7-BD8C-4170-8BBB-6F854EBA8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11" name="Footer Placeholder 1">
            <a:extLst>
              <a:ext uri="{FF2B5EF4-FFF2-40B4-BE49-F238E27FC236}">
                <a16:creationId xmlns:a16="http://schemas.microsoft.com/office/drawing/2014/main" id="{3BD3B8F9-55E0-437B-95FF-648531C82B5F}"/>
              </a:ext>
            </a:extLst>
          </p:cNvPr>
          <p:cNvSpPr>
            <a:spLocks noGrp="1"/>
          </p:cNvSpPr>
          <p:nvPr>
            <p:ph type="ftr" sz="quarter" idx="11"/>
          </p:nvPr>
        </p:nvSpPr>
        <p:spPr>
          <a:xfrm>
            <a:off x="4556125" y="6471244"/>
            <a:ext cx="3086100" cy="180000"/>
          </a:xfrm>
        </p:spPr>
        <p:txBody>
          <a:bodyPr/>
          <a:lstStyle/>
          <a:p>
            <a:r>
              <a:rPr lang="en-US">
                <a:latin typeface="+mn-lt"/>
              </a:rPr>
              <a:t>Prepared by Ernst &amp; Young LLP – Confidential</a:t>
            </a:r>
            <a:endParaRPr lang="en-IN" dirty="0">
              <a:latin typeface="+mn-lt"/>
            </a:endParaRPr>
          </a:p>
        </p:txBody>
      </p:sp>
      <p:sp>
        <p:nvSpPr>
          <p:cNvPr id="6" name="Slide Number Placeholder 4">
            <a:extLst>
              <a:ext uri="{FF2B5EF4-FFF2-40B4-BE49-F238E27FC236}">
                <a16:creationId xmlns:a16="http://schemas.microsoft.com/office/drawing/2014/main" id="{093682C8-7973-4B90-B1A1-C6E085FD7FA6}"/>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lt"/>
              </a:rPr>
              <a:t>Slide </a:t>
            </a:r>
            <a:fld id="{F1BC30E3-FFE5-4B91-AA19-87A149EBB9EE}" type="slidenum">
              <a:rPr smtClean="0">
                <a:latin typeface="+mn-lt"/>
              </a:rPr>
              <a:pPr/>
              <a:t>4</a:t>
            </a:fld>
            <a:endParaRPr dirty="0">
              <a:latin typeface="+mn-lt"/>
            </a:endParaRPr>
          </a:p>
        </p:txBody>
      </p:sp>
    </p:spTree>
    <p:extLst>
      <p:ext uri="{BB962C8B-B14F-4D97-AF65-F5344CB8AC3E}">
        <p14:creationId xmlns:p14="http://schemas.microsoft.com/office/powerpoint/2010/main" val="401209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355476" y="285445"/>
            <a:ext cx="10978515" cy="590400"/>
          </a:xfrm>
        </p:spPr>
        <p:txBody>
          <a:bodyPr/>
          <a:lstStyle/>
          <a:p>
            <a:pPr algn="l"/>
            <a:r>
              <a:rPr lang="en-US" dirty="0">
                <a:solidFill>
                  <a:schemeClr val="tx1"/>
                </a:solidFill>
              </a:rPr>
              <a:t>Supply Chain Signature Scenario – Sourcing &amp; Contracting</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684528" y="1392191"/>
            <a:ext cx="11140871" cy="582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1200" b="1" dirty="0">
                <a:solidFill>
                  <a:schemeClr val="tx1"/>
                </a:solidFill>
                <a:ea typeface="+mn-lt"/>
                <a:cs typeface="+mn-lt"/>
              </a:rPr>
              <a:t>Please begin this session with general navigation from a Supply Chain Users standpoint, including dashboard, inbox, and where things are found. </a:t>
            </a:r>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
        <p:nvSpPr>
          <p:cNvPr id="11" name="Rectangle 10">
            <a:extLst>
              <a:ext uri="{FF2B5EF4-FFF2-40B4-BE49-F238E27FC236}">
                <a16:creationId xmlns:a16="http://schemas.microsoft.com/office/drawing/2014/main" id="{EEF5C1BA-4F94-4A5D-BC90-D77BDA52DAC8}"/>
              </a:ext>
            </a:extLst>
          </p:cNvPr>
          <p:cNvSpPr/>
          <p:nvPr/>
        </p:nvSpPr>
        <p:spPr>
          <a:xfrm>
            <a:off x="710357" y="1035946"/>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SC1: Sourcing &amp; Contracting</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557779673"/>
              </p:ext>
            </p:extLst>
          </p:nvPr>
        </p:nvGraphicFramePr>
        <p:xfrm>
          <a:off x="694053" y="2076760"/>
          <a:ext cx="11131345" cy="4205397"/>
        </p:xfrm>
        <a:graphic>
          <a:graphicData uri="http://schemas.openxmlformats.org/drawingml/2006/table">
            <a:tbl>
              <a:tblPr firstRow="1" bandRow="1"/>
              <a:tblGrid>
                <a:gridCol w="409823">
                  <a:extLst>
                    <a:ext uri="{9D8B030D-6E8A-4147-A177-3AD203B41FA5}">
                      <a16:colId xmlns:a16="http://schemas.microsoft.com/office/drawing/2014/main" val="3630871763"/>
                    </a:ext>
                  </a:extLst>
                </a:gridCol>
                <a:gridCol w="9433566">
                  <a:extLst>
                    <a:ext uri="{9D8B030D-6E8A-4147-A177-3AD203B41FA5}">
                      <a16:colId xmlns:a16="http://schemas.microsoft.com/office/drawing/2014/main" val="1746494113"/>
                    </a:ext>
                  </a:extLst>
                </a:gridCol>
                <a:gridCol w="1287956">
                  <a:extLst>
                    <a:ext uri="{9D8B030D-6E8A-4147-A177-3AD203B41FA5}">
                      <a16:colId xmlns:a16="http://schemas.microsoft.com/office/drawing/2014/main" val="867742908"/>
                    </a:ext>
                  </a:extLst>
                </a:gridCol>
              </a:tblGrid>
              <a:tr h="337866">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a:cs typeface="Arial"/>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4526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1</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a:solidFill>
                            <a:srgbClr val="000000"/>
                          </a:solidFill>
                          <a:effectLst/>
                          <a:latin typeface="Garamond"/>
                          <a:ea typeface="Yu Gothic Light"/>
                          <a:cs typeface="Calibri"/>
                        </a:rPr>
                        <a:t>Demonstrate a unified Rfx system to streamline vendor/supplier process from sourcing through to contract management.</a:t>
                      </a:r>
                      <a:endParaRPr lang="en-US" sz="1400" b="1" dirty="0">
                        <a:solidFill>
                          <a:srgbClr val="2F5496"/>
                        </a:solidFill>
                        <a:effectLst/>
                        <a:latin typeface="Garamond"/>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1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Sourcing &amp; Contracting </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563405">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2</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Walk through key Sourcing &amp; Contracting tasks – Initiation of business request through contract signing. This scenario should incorporate sourcing strategy (including negotiation) preparation, review/approval, work scope preparation /approval - demand/specification/pricing including company's estimate preparation.</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4526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3</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complete RFx capabilities, tender evaluation and award, contract preparation, review and signing (electronic). </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37363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4</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Demonstrations must include external vendor portal, online credentialing/onboarding, including due diligence tie backs, creating, editing vendor information, expiring, vendor verification, ACH setup.</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28827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5</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The system shall provide the ability to establish new/unique vendor categories for searching &amp; use.</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373633">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6</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Need the ability to leverage templating, for example: incorporating prior purchase descriptions, selecting standard clauses, terms and conditions for inclusion in solicitation and purchase orders in a word processing format and email notifications to vendors.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37363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7</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Ability to manage redline system (legal process), and contract review process, and approval process (including workflows) inclusive of flagging &amp; AI to automate redline review process.</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563405">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8</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Configurable Workflow, approvals, and alerts, inclusive of ties to grants and funds. </a:t>
                      </a: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Demonstrate the ability to create, modify, combine and approve requisitions as well as regular POs, punch out POs, blanket POs, PO based on contract, creating a recurring PO/transaction, receiving a PO, voiding a receipt.</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288278">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9</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Need the ability to adhere to Florida statutes relating to foreign influence reporting.</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307486">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10</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Ability to integrate with B2G.</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r h="24526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Garamond"/>
                          <a:ea typeface="Segoe UI" panose="020B0502040204020203" pitchFamily="34" charset="0"/>
                          <a:cs typeface="Segoe UI"/>
                        </a:rPr>
                        <a:t>11</a:t>
                      </a:r>
                      <a:endParaRPr lang="en-IN" sz="1000" b="0" kern="1200" dirty="0">
                        <a:solidFill>
                          <a:schemeClr val="tx1"/>
                        </a:solidFill>
                        <a:latin typeface="Garamond"/>
                        <a:ea typeface="Segoe UI" panose="020B0502040204020203" pitchFamily="34" charset="0"/>
                        <a:cs typeface="Segoe UI"/>
                      </a:endParaRP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User-friendly interface between contract, purchase orders and business forecasting.</a:t>
                      </a:r>
                      <a:endParaRPr lang="en-US" sz="14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019364561"/>
                  </a:ext>
                </a:extLst>
              </a:tr>
            </a:tbl>
          </a:graphicData>
        </a:graphic>
      </p:graphicFrame>
    </p:spTree>
    <p:extLst>
      <p:ext uri="{BB962C8B-B14F-4D97-AF65-F5344CB8AC3E}">
        <p14:creationId xmlns:p14="http://schemas.microsoft.com/office/powerpoint/2010/main" val="228259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363428" y="344860"/>
            <a:ext cx="10978515" cy="590400"/>
          </a:xfrm>
        </p:spPr>
        <p:txBody>
          <a:bodyPr/>
          <a:lstStyle/>
          <a:p>
            <a:pPr algn="l"/>
            <a:r>
              <a:rPr lang="en-US" dirty="0">
                <a:solidFill>
                  <a:schemeClr val="tx1"/>
                </a:solidFill>
              </a:rPr>
              <a:t>Supply Chain Signature Scenario – Sourcing &amp; Contracting</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507758"/>
            <a:ext cx="11115040" cy="35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SC1: Sourcing &amp; Contracting</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2275966362"/>
              </p:ext>
            </p:extLst>
          </p:nvPr>
        </p:nvGraphicFramePr>
        <p:xfrm>
          <a:off x="694055" y="1966294"/>
          <a:ext cx="11115040" cy="2144529"/>
        </p:xfrm>
        <a:graphic>
          <a:graphicData uri="http://schemas.openxmlformats.org/drawingml/2006/table">
            <a:tbl>
              <a:tblPr firstRow="1" bandRow="1"/>
              <a:tblGrid>
                <a:gridCol w="409502">
                  <a:extLst>
                    <a:ext uri="{9D8B030D-6E8A-4147-A177-3AD203B41FA5}">
                      <a16:colId xmlns:a16="http://schemas.microsoft.com/office/drawing/2014/main" val="3630871763"/>
                    </a:ext>
                  </a:extLst>
                </a:gridCol>
                <a:gridCol w="9426176">
                  <a:extLst>
                    <a:ext uri="{9D8B030D-6E8A-4147-A177-3AD203B41FA5}">
                      <a16:colId xmlns:a16="http://schemas.microsoft.com/office/drawing/2014/main" val="1746494113"/>
                    </a:ext>
                  </a:extLst>
                </a:gridCol>
                <a:gridCol w="1279362">
                  <a:extLst>
                    <a:ext uri="{9D8B030D-6E8A-4147-A177-3AD203B41FA5}">
                      <a16:colId xmlns:a16="http://schemas.microsoft.com/office/drawing/2014/main" val="867742908"/>
                    </a:ext>
                  </a:extLst>
                </a:gridCol>
              </a:tblGrid>
              <a:tr h="377911">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35547">
                <a:tc>
                  <a:txBody>
                    <a:bodyPr/>
                    <a:lstStyle/>
                    <a:p>
                      <a:pPr marL="0" marR="0" indent="0">
                        <a:lnSpc>
                          <a:spcPct val="107000"/>
                        </a:lnSpc>
                        <a:spcBef>
                          <a:spcPts val="0"/>
                        </a:spcBef>
                        <a:spcAft>
                          <a:spcPts val="0"/>
                        </a:spcAft>
                      </a:pPr>
                      <a:r>
                        <a:rPr lang="en-US" sz="1100" b="0" dirty="0">
                          <a:solidFill>
                            <a:srgbClr val="000000"/>
                          </a:solidFill>
                          <a:effectLst/>
                          <a:latin typeface="Garamond"/>
                          <a:ea typeface="Yu Gothic Light"/>
                          <a:cs typeface="Calibri"/>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Integrated training/ Help (chatbots) tool for guiding users through a process, e.g., online requisitioning, new staff hires for business areas.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Sourcing &amp; Contracting</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410137">
                <a:tc>
                  <a:txBody>
                    <a:bodyPr/>
                    <a:lstStyle/>
                    <a:p>
                      <a:pPr marL="0" marR="0" indent="0">
                        <a:lnSpc>
                          <a:spcPct val="107000"/>
                        </a:lnSpc>
                        <a:spcBef>
                          <a:spcPts val="0"/>
                        </a:spcBef>
                        <a:spcAft>
                          <a:spcPts val="0"/>
                        </a:spcAft>
                      </a:pPr>
                      <a:r>
                        <a:rPr lang="en-US" sz="1100" b="0">
                          <a:solidFill>
                            <a:srgbClr val="000000"/>
                          </a:solidFill>
                          <a:effectLst/>
                          <a:latin typeface="Garamond"/>
                          <a:ea typeface="Yu Gothic Light"/>
                          <a:cs typeface="Calibri"/>
                        </a:rPr>
                        <a:t>14</a:t>
                      </a:r>
                      <a:endParaRPr lang="en-US" sz="1100" b="0" dirty="0">
                        <a:solidFill>
                          <a:srgbClr val="000000"/>
                        </a:solidFill>
                        <a:effectLst/>
                        <a:latin typeface="Garamond"/>
                        <a:ea typeface="Yu Gothic Light"/>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a:ea typeface="Yu Gothic Light"/>
                          <a:cs typeface="Calibri"/>
                        </a:rPr>
                        <a:t>Show us the ability to establish vendor profile that is inclusive of ability to identify, flag diversity; the ability to connect to contracts, bids/RFP, with ability document certifications, capture 2</a:t>
                      </a:r>
                      <a:r>
                        <a:rPr lang="en-US" sz="1100" b="0" baseline="30000">
                          <a:solidFill>
                            <a:srgbClr val="000000"/>
                          </a:solidFill>
                          <a:effectLst/>
                          <a:latin typeface="Garamond"/>
                          <a:ea typeface="Yu Gothic Light"/>
                          <a:cs typeface="Calibri"/>
                        </a:rPr>
                        <a:t>nd</a:t>
                      </a:r>
                      <a:r>
                        <a:rPr lang="en-US" sz="1100" b="0">
                          <a:solidFill>
                            <a:srgbClr val="000000"/>
                          </a:solidFill>
                          <a:effectLst/>
                          <a:latin typeface="Garamond"/>
                          <a:ea typeface="Yu Gothic Light"/>
                          <a:cs typeface="Calibri"/>
                        </a:rPr>
                        <a:t> tier diversity spend, diversity spend goal attainment. </a:t>
                      </a:r>
                      <a:endParaRPr lang="en-US" sz="1100" b="1" dirty="0">
                        <a:solidFill>
                          <a:srgbClr val="2F5496"/>
                        </a:solidFill>
                        <a:effectLst/>
                        <a:latin typeface="Garamond"/>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35547">
                <a:tc>
                  <a:txBody>
                    <a:bodyPr/>
                    <a:lstStyle/>
                    <a:p>
                      <a:pPr marL="0" marR="0" indent="0">
                        <a:lnSpc>
                          <a:spcPct val="107000"/>
                        </a:lnSpc>
                        <a:spcBef>
                          <a:spcPts val="0"/>
                        </a:spcBef>
                        <a:spcAft>
                          <a:spcPts val="0"/>
                        </a:spcAft>
                      </a:pPr>
                      <a:r>
                        <a:rPr lang="en-US" sz="1100" b="0">
                          <a:solidFill>
                            <a:srgbClr val="000000"/>
                          </a:solidFill>
                          <a:effectLst/>
                          <a:latin typeface="Garamond"/>
                          <a:ea typeface="Yu Gothic Light"/>
                          <a:cs typeface="Calibri"/>
                        </a:rPr>
                        <a:t>15</a:t>
                      </a:r>
                      <a:endParaRPr lang="en-US" sz="1100" b="0" dirty="0">
                        <a:solidFill>
                          <a:srgbClr val="000000"/>
                        </a:solidFill>
                        <a:effectLst/>
                        <a:latin typeface="Garamond"/>
                        <a:ea typeface="Yu Gothic Light"/>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a:ea typeface="Yu Gothic Light"/>
                          <a:cs typeface="Calibri"/>
                        </a:rPr>
                        <a:t>Please demonstrate out of the box reporting &amp; analytics available to a user within this functional area.</a:t>
                      </a:r>
                      <a:endParaRPr lang="en-US" sz="1100" b="1" dirty="0">
                        <a:solidFill>
                          <a:srgbClr val="2F5496"/>
                        </a:solidFill>
                        <a:effectLst/>
                        <a:latin typeface="Garamond"/>
                        <a:ea typeface="Yu Gothic Light"/>
                        <a:cs typeface="Calibri"/>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410137">
                <a:tc>
                  <a:txBody>
                    <a:bodyPr/>
                    <a:lstStyle/>
                    <a:p>
                      <a:pPr marL="0" marR="0" indent="0">
                        <a:lnSpc>
                          <a:spcPct val="107000"/>
                        </a:lnSpc>
                        <a:spcBef>
                          <a:spcPts val="0"/>
                        </a:spcBef>
                        <a:spcAft>
                          <a:spcPts val="0"/>
                        </a:spcAft>
                      </a:pPr>
                      <a:r>
                        <a:rPr lang="en-US" sz="1100" b="0">
                          <a:solidFill>
                            <a:srgbClr val="000000"/>
                          </a:solidFill>
                          <a:effectLst/>
                          <a:latin typeface="Garamond"/>
                          <a:ea typeface="Yu Gothic Light"/>
                          <a:cs typeface="Calibri"/>
                        </a:rPr>
                        <a:t>16</a:t>
                      </a:r>
                      <a:endParaRPr lang="en-US" sz="1100" b="0" dirty="0">
                        <a:solidFill>
                          <a:srgbClr val="000000"/>
                        </a:solidFill>
                        <a:effectLst/>
                        <a:latin typeface="Garamond"/>
                        <a:ea typeface="Yu Gothic Light"/>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The system shall provide input and output reports for all contract types, their amendments and all order types including, but not limited to the following: Contract Type (Fixed Price, Time and Material, Revenue, Bench Contract, Master Services, etc.).</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201825">
                <a:tc>
                  <a:txBody>
                    <a:bodyPr/>
                    <a:lstStyle/>
                    <a:p>
                      <a:pPr marL="0" marR="0" indent="0">
                        <a:lnSpc>
                          <a:spcPct val="107000"/>
                        </a:lnSpc>
                        <a:spcBef>
                          <a:spcPts val="0"/>
                        </a:spcBef>
                        <a:spcAft>
                          <a:spcPts val="0"/>
                        </a:spcAft>
                      </a:pPr>
                      <a:r>
                        <a:rPr lang="en-US" sz="1100" b="0">
                          <a:solidFill>
                            <a:srgbClr val="000000"/>
                          </a:solidFill>
                          <a:effectLst/>
                          <a:latin typeface="Garamond"/>
                          <a:ea typeface="Yu Gothic Light"/>
                          <a:cs typeface="Calibri"/>
                        </a:rPr>
                        <a:t>17</a:t>
                      </a:r>
                      <a:endParaRPr lang="en-US" sz="1100" b="0" dirty="0">
                        <a:solidFill>
                          <a:srgbClr val="000000"/>
                        </a:solidFill>
                        <a:effectLst/>
                        <a:latin typeface="Garamond"/>
                        <a:ea typeface="Yu Gothic Light"/>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a:ea typeface="Yu Gothic Light"/>
                          <a:cs typeface="Arial"/>
                        </a:rPr>
                        <a:t>Vendor/contract reports, market data and benchmarks, dashboards for KPIs, SLAs, etc.</a:t>
                      </a:r>
                      <a:endParaRPr lang="en-US" sz="1100" b="1" dirty="0">
                        <a:solidFill>
                          <a:srgbClr val="2F5496"/>
                        </a:solidFill>
                        <a:effectLst/>
                        <a:latin typeface="Garamond"/>
                        <a:ea typeface="Yu Gothic Light"/>
                        <a:cs typeface="Arial"/>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273425">
                <a:tc>
                  <a:txBody>
                    <a:bodyPr/>
                    <a:lstStyle/>
                    <a:p>
                      <a:pPr marL="0" marR="0" indent="0">
                        <a:lnSpc>
                          <a:spcPct val="107000"/>
                        </a:lnSpc>
                        <a:spcBef>
                          <a:spcPts val="0"/>
                        </a:spcBef>
                        <a:spcAft>
                          <a:spcPts val="0"/>
                        </a:spcAft>
                      </a:pPr>
                      <a:r>
                        <a:rPr lang="en-US" sz="1100" b="0" dirty="0">
                          <a:solidFill>
                            <a:srgbClr val="000000"/>
                          </a:solidFill>
                          <a:effectLst/>
                          <a:latin typeface="Garamond"/>
                          <a:ea typeface="Yu Gothic Light"/>
                          <a:cs typeface="Calibri"/>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 including mobile approvals with attachment viewing.</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65177"/>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272541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498599" y="383010"/>
            <a:ext cx="10978515" cy="590400"/>
          </a:xfrm>
        </p:spPr>
        <p:txBody>
          <a:bodyPr/>
          <a:lstStyle/>
          <a:p>
            <a:pPr algn="l"/>
            <a:r>
              <a:rPr lang="en-US" dirty="0">
                <a:solidFill>
                  <a:schemeClr val="tx1"/>
                </a:solidFill>
              </a:rPr>
              <a:t>Supply Chain Signature Scenario – Contract Management</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79823"/>
            <a:ext cx="11115040" cy="35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SC2: Contract Management</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1602507407"/>
              </p:ext>
            </p:extLst>
          </p:nvPr>
        </p:nvGraphicFramePr>
        <p:xfrm>
          <a:off x="719884" y="1980767"/>
          <a:ext cx="11115041" cy="3090880"/>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9">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59055">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6389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Demonstrations should include repository management, including search, upload, modify and store vendor, contract and PO data.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7">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cs typeface="Segoe UI" panose="020B0502040204020203" pitchFamily="34" charset="0"/>
                        </a:rPr>
                        <a:t>Contract Management</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26389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The system shall provide the ability for performance tracking &amp; history of vendor and contract payments.</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000" b="0" kern="1200">
                          <a:solidFill>
                            <a:schemeClr val="tx1"/>
                          </a:solidFill>
                          <a:latin typeface="+mn-lt"/>
                          <a:ea typeface="Segoe UI" panose="020B0502040204020203" pitchFamily="34" charset="0"/>
                          <a:cs typeface="Segoe UI" panose="020B0502040204020203" pitchFamily="34" charset="0"/>
                        </a:rPr>
                        <a:t>Differentiating</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6389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Contract management via calendar of events, trigger/tickler capability and record of transaction history.</a:t>
                      </a:r>
                      <a:endParaRPr lang="en-US" sz="1100" b="1">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6389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Single view into renewals/termination dates.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4802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The system shall provide contract reports for multiple types of contracts (construction, personal services, etc.).</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39584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Third party risk management should be addressed via vendor evaluation/due diligence, related parties tracking (including parent-child relationships), subcontractor relationships.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6389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Vendor Performance reviews and feedback loop must be incorporated into sourcing activities, SLA, KPIs and issues tracking.</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dirty="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420466">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48024">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nSpc>
                          <a:spcPct val="107000"/>
                        </a:lnSpc>
                        <a:spcBef>
                          <a:spcPts val="0"/>
                        </a:spcBef>
                        <a:spcAft>
                          <a:spcPts val="0"/>
                        </a:spcAft>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719885" y="1509356"/>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130255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a:xfrm>
            <a:off x="506551" y="341715"/>
            <a:ext cx="10978515" cy="590400"/>
          </a:xfrm>
        </p:spPr>
        <p:txBody>
          <a:bodyPr/>
          <a:lstStyle/>
          <a:p>
            <a:pPr algn="l"/>
            <a:r>
              <a:rPr lang="en-US" dirty="0">
                <a:solidFill>
                  <a:schemeClr val="tx1"/>
                </a:solidFill>
              </a:rPr>
              <a:t>Supply Chain Signature Scenario –Inventory Management</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4141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SC3: Inventory Management</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416577353"/>
              </p:ext>
            </p:extLst>
          </p:nvPr>
        </p:nvGraphicFramePr>
        <p:xfrm>
          <a:off x="694054" y="2041025"/>
          <a:ext cx="11115040" cy="3606172"/>
        </p:xfrm>
        <a:graphic>
          <a:graphicData uri="http://schemas.openxmlformats.org/drawingml/2006/table">
            <a:tbl>
              <a:tblPr firstRow="1" bandRow="1"/>
              <a:tblGrid>
                <a:gridCol w="409223">
                  <a:extLst>
                    <a:ext uri="{9D8B030D-6E8A-4147-A177-3AD203B41FA5}">
                      <a16:colId xmlns:a16="http://schemas.microsoft.com/office/drawing/2014/main" val="3630871763"/>
                    </a:ext>
                  </a:extLst>
                </a:gridCol>
                <a:gridCol w="9419748">
                  <a:extLst>
                    <a:ext uri="{9D8B030D-6E8A-4147-A177-3AD203B41FA5}">
                      <a16:colId xmlns:a16="http://schemas.microsoft.com/office/drawing/2014/main" val="1746494113"/>
                    </a:ext>
                  </a:extLst>
                </a:gridCol>
                <a:gridCol w="1286069">
                  <a:extLst>
                    <a:ext uri="{9D8B030D-6E8A-4147-A177-3AD203B41FA5}">
                      <a16:colId xmlns:a16="http://schemas.microsoft.com/office/drawing/2014/main" val="867742908"/>
                    </a:ext>
                  </a:extLst>
                </a:gridCol>
              </a:tblGrid>
              <a:tr h="249078">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38059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Please demonstrate the inventory management, inclusive of the ability to create an item, create a bin, move item from one bin to another, set a reorder point and show what happens when that point is reached, Inventory tracking using bar codes to enable easier asset management.</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6">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Inventory Management </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38059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When an order is placed, automatically deplete the inventory levels and automatically trigger when a form needs to be reprinted for shelf stock to ensure accurate inventory levels.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53731">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additional options for inventory management and Capital Asset tracking, e.g., RTLS/ RFID &amp; asset tagging.</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5373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tracking/managing substitutions, product conversions, and lot numbers.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334620">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Ability to cascade modifications to existing products from a single change event.</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380597">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Integrated data sharing between departments to provide reporting at all organizational levels (e.g., Requisitions to check processing); drill around capabilities that integrate with an imaging application.</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53731">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 Please demonstrate out of the box reporting &amp; analytics available to a user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r h="380597">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80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The system shall provide the ability to report against requisitions based on, but not limited to, the following: new requisitions, in process, materials/letters needed, out for solicitation, on hold, evaluation for award, awarded, emergency requisitions.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kumimoji="0" lang="en-IN" sz="1000" b="0" i="0" u="none" strike="noStrike" kern="1200" cap="none" spc="0" normalizeH="0" baseline="0" noProof="0" dirty="0">
                          <a:ln>
                            <a:noFill/>
                          </a:ln>
                          <a:solidFill>
                            <a:srgbClr val="000000"/>
                          </a:solidFill>
                          <a:effectLst/>
                          <a:uLnTx/>
                          <a:uFillTx/>
                          <a:latin typeface="Arial" panose="020B0604020202020204"/>
                          <a:ea typeface="Segoe UI" panose="020B0502040204020203" pitchFamily="34" charset="0"/>
                          <a:cs typeface="Segoe UI" panose="020B0502040204020203" pitchFamily="34" charset="0"/>
                        </a:rPr>
                        <a:t>Differentiating</a:t>
                      </a: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7035019"/>
                  </a:ext>
                </a:extLst>
              </a:tr>
              <a:tr h="334620">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9</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Fixed asset balance and control reports.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3885981"/>
                  </a:ext>
                </a:extLst>
              </a:tr>
              <a:tr h="404273">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10</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 Functionalities </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2670396"/>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504620"/>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64191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07B-B300-6796-E033-1B61D005C976}"/>
              </a:ext>
            </a:extLst>
          </p:cNvPr>
          <p:cNvSpPr>
            <a:spLocks noGrp="1"/>
          </p:cNvSpPr>
          <p:nvPr>
            <p:ph type="title"/>
          </p:nvPr>
        </p:nvSpPr>
        <p:spPr/>
        <p:txBody>
          <a:bodyPr/>
          <a:lstStyle/>
          <a:p>
            <a:pPr algn="l"/>
            <a:r>
              <a:rPr lang="en-US" dirty="0">
                <a:solidFill>
                  <a:schemeClr val="tx1"/>
                </a:solidFill>
              </a:rPr>
              <a:t>Supply Chain Signature Scenario – Procure to Pay</a:t>
            </a:r>
          </a:p>
        </p:txBody>
      </p:sp>
      <p:sp>
        <p:nvSpPr>
          <p:cNvPr id="3" name="Content Placeholder 2">
            <a:extLst>
              <a:ext uri="{FF2B5EF4-FFF2-40B4-BE49-F238E27FC236}">
                <a16:creationId xmlns:a16="http://schemas.microsoft.com/office/drawing/2014/main" id="{384D18A5-8132-CFA6-09D1-5417BC1CA15D}"/>
              </a:ext>
            </a:extLst>
          </p:cNvPr>
          <p:cNvSpPr>
            <a:spLocks noGrp="1"/>
          </p:cNvSpPr>
          <p:nvPr>
            <p:ph idx="1"/>
          </p:nvPr>
        </p:nvSpPr>
        <p:spPr/>
        <p:txBody>
          <a:bodyPr/>
          <a:lstStyle/>
          <a:p>
            <a:pPr marL="356235" indent="-356235"/>
            <a:endParaRPr lang="en-US" dirty="0"/>
          </a:p>
          <a:p>
            <a:pPr marL="356235" indent="-356235"/>
            <a:endParaRPr lang="en-US" dirty="0"/>
          </a:p>
        </p:txBody>
      </p:sp>
      <p:pic>
        <p:nvPicPr>
          <p:cNvPr id="5" name="Picture 4">
            <a:extLst>
              <a:ext uri="{FF2B5EF4-FFF2-40B4-BE49-F238E27FC236}">
                <a16:creationId xmlns:a16="http://schemas.microsoft.com/office/drawing/2014/main" id="{26A44F12-1BBC-A8D2-1030-8570049C4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53" y="190622"/>
            <a:ext cx="2580498" cy="750981"/>
          </a:xfrm>
          <a:prstGeom prst="rect">
            <a:avLst/>
          </a:prstGeom>
        </p:spPr>
      </p:pic>
      <p:sp>
        <p:nvSpPr>
          <p:cNvPr id="6" name="Content Placeholder 2">
            <a:extLst>
              <a:ext uri="{FF2B5EF4-FFF2-40B4-BE49-F238E27FC236}">
                <a16:creationId xmlns:a16="http://schemas.microsoft.com/office/drawing/2014/main" id="{47FDF656-71BF-4775-88A9-7CAA98FD629C}"/>
              </a:ext>
            </a:extLst>
          </p:cNvPr>
          <p:cNvSpPr txBox="1">
            <a:spLocks/>
          </p:cNvSpPr>
          <p:nvPr/>
        </p:nvSpPr>
        <p:spPr>
          <a:xfrm>
            <a:off x="762318" y="1290320"/>
            <a:ext cx="10978515" cy="4947920"/>
          </a:xfrm>
          <a:prstGeom prst="rect">
            <a:avLst/>
          </a:prstGeom>
        </p:spPr>
        <p:txBody>
          <a:bodyPr vert="horz" lIns="0" tIns="0" rIns="0" bIns="0" rtlCol="0" anchor="t" anchorCtr="0">
            <a:noAutofit/>
          </a:bodyPr>
          <a:lstStyle>
            <a:lvl1pPr marL="228562" indent="-228562" algn="l" defTabSz="91424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87" indent="-228562" algn="l" defTabSz="9142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041"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164"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79"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2"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7" indent="-228562" algn="l" defTabSz="91424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356235" indent="-356235"/>
            <a:endParaRPr lang="en-US" dirty="0"/>
          </a:p>
          <a:p>
            <a:pPr marL="356235" indent="-356235"/>
            <a:endParaRPr lang="en-US" dirty="0"/>
          </a:p>
        </p:txBody>
      </p:sp>
      <p:sp>
        <p:nvSpPr>
          <p:cNvPr id="9" name="Title 1">
            <a:extLst>
              <a:ext uri="{FF2B5EF4-FFF2-40B4-BE49-F238E27FC236}">
                <a16:creationId xmlns:a16="http://schemas.microsoft.com/office/drawing/2014/main" id="{1A9ED87B-7822-4034-80C8-BE6EF43A2C62}"/>
              </a:ext>
            </a:extLst>
          </p:cNvPr>
          <p:cNvSpPr txBox="1">
            <a:spLocks/>
          </p:cNvSpPr>
          <p:nvPr/>
        </p:nvSpPr>
        <p:spPr>
          <a:xfrm>
            <a:off x="609918" y="91569"/>
            <a:ext cx="10978515" cy="837347"/>
          </a:xfrm>
        </p:spPr>
        <p:txBody>
          <a:bodyPr vert="horz"/>
          <a:lstStyle>
            <a:lvl1pPr algn="ctr" defTabSz="914246" rtl="0" eaLnBrk="1" latinLnBrk="0" hangingPunct="1">
              <a:lnSpc>
                <a:spcPct val="90000"/>
              </a:lnSpc>
              <a:spcBef>
                <a:spcPct val="0"/>
              </a:spcBef>
              <a:buNone/>
              <a:defRPr sz="2400" b="1" kern="1200">
                <a:solidFill>
                  <a:schemeClr val="bg1"/>
                </a:solidFill>
                <a:latin typeface="+mj-lt"/>
                <a:ea typeface="+mj-ea"/>
                <a:cs typeface="+mj-cs"/>
              </a:defRPr>
            </a:lvl1pPr>
          </a:lstStyle>
          <a:p>
            <a:endParaRPr lang="en-US" dirty="0"/>
          </a:p>
        </p:txBody>
      </p:sp>
      <p:sp>
        <p:nvSpPr>
          <p:cNvPr id="10" name="Rectangle 9">
            <a:extLst>
              <a:ext uri="{FF2B5EF4-FFF2-40B4-BE49-F238E27FC236}">
                <a16:creationId xmlns:a16="http://schemas.microsoft.com/office/drawing/2014/main" id="{818AC892-35CB-48E7-8FB4-C9F153E0A302}"/>
              </a:ext>
            </a:extLst>
          </p:cNvPr>
          <p:cNvSpPr/>
          <p:nvPr/>
        </p:nvSpPr>
        <p:spPr>
          <a:xfrm>
            <a:off x="719886" y="1454362"/>
            <a:ext cx="11115040" cy="367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a:endParaRPr>
          </a:p>
        </p:txBody>
      </p:sp>
      <p:sp>
        <p:nvSpPr>
          <p:cNvPr id="11" name="Rectangle 10">
            <a:extLst>
              <a:ext uri="{FF2B5EF4-FFF2-40B4-BE49-F238E27FC236}">
                <a16:creationId xmlns:a16="http://schemas.microsoft.com/office/drawing/2014/main" id="{EEF5C1BA-4F94-4A5D-BC90-D77BDA52DAC8}"/>
              </a:ext>
            </a:extLst>
          </p:cNvPr>
          <p:cNvSpPr/>
          <p:nvPr/>
        </p:nvSpPr>
        <p:spPr>
          <a:xfrm>
            <a:off x="719887" y="1210803"/>
            <a:ext cx="3559724" cy="25437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a:rPr>
              <a:t>SC4: Procure to Pay</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18081814-2620-4A73-9908-3A7103ECE76D}"/>
              </a:ext>
            </a:extLst>
          </p:cNvPr>
          <p:cNvGraphicFramePr>
            <a:graphicFrameLocks noGrp="1"/>
          </p:cNvGraphicFramePr>
          <p:nvPr>
            <p:extLst>
              <p:ext uri="{D42A27DB-BD31-4B8C-83A1-F6EECF244321}">
                <p14:modId xmlns:p14="http://schemas.microsoft.com/office/powerpoint/2010/main" val="2142915527"/>
              </p:ext>
            </p:extLst>
          </p:nvPr>
        </p:nvGraphicFramePr>
        <p:xfrm>
          <a:off x="719887" y="1964390"/>
          <a:ext cx="11089208" cy="2790491"/>
        </p:xfrm>
        <a:graphic>
          <a:graphicData uri="http://schemas.openxmlformats.org/drawingml/2006/table">
            <a:tbl>
              <a:tblPr firstRow="1" bandRow="1"/>
              <a:tblGrid>
                <a:gridCol w="408272">
                  <a:extLst>
                    <a:ext uri="{9D8B030D-6E8A-4147-A177-3AD203B41FA5}">
                      <a16:colId xmlns:a16="http://schemas.microsoft.com/office/drawing/2014/main" val="3630871763"/>
                    </a:ext>
                  </a:extLst>
                </a:gridCol>
                <a:gridCol w="9397856">
                  <a:extLst>
                    <a:ext uri="{9D8B030D-6E8A-4147-A177-3AD203B41FA5}">
                      <a16:colId xmlns:a16="http://schemas.microsoft.com/office/drawing/2014/main" val="1746494113"/>
                    </a:ext>
                  </a:extLst>
                </a:gridCol>
                <a:gridCol w="1283080">
                  <a:extLst>
                    <a:ext uri="{9D8B030D-6E8A-4147-A177-3AD203B41FA5}">
                      <a16:colId xmlns:a16="http://schemas.microsoft.com/office/drawing/2014/main" val="867742908"/>
                    </a:ext>
                  </a:extLst>
                </a:gridCol>
              </a:tblGrid>
              <a:tr h="286091">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lvl1pPr marL="0" algn="l" defTabSz="914246" rtl="0" eaLnBrk="1" latinLnBrk="0" hangingPunct="1">
                        <a:defRPr sz="1801" b="1" kern="1200">
                          <a:solidFill>
                            <a:schemeClr val="bg1"/>
                          </a:solidFill>
                          <a:latin typeface="Calibri"/>
                        </a:defRPr>
                      </a:lvl1pPr>
                      <a:lvl2pPr marL="457122" algn="l" defTabSz="914246" rtl="0" eaLnBrk="1" latinLnBrk="0" hangingPunct="1">
                        <a:defRPr sz="1801" b="1" kern="1200">
                          <a:solidFill>
                            <a:schemeClr val="bg1"/>
                          </a:solidFill>
                          <a:latin typeface="Calibri"/>
                        </a:defRPr>
                      </a:lvl2pPr>
                      <a:lvl3pPr marL="914246" algn="l" defTabSz="914246" rtl="0" eaLnBrk="1" latinLnBrk="0" hangingPunct="1">
                        <a:defRPr sz="1801" b="1" kern="1200">
                          <a:solidFill>
                            <a:schemeClr val="bg1"/>
                          </a:solidFill>
                          <a:latin typeface="Calibri"/>
                        </a:defRPr>
                      </a:lvl3pPr>
                      <a:lvl4pPr marL="1371363" algn="l" defTabSz="914246" rtl="0" eaLnBrk="1" latinLnBrk="0" hangingPunct="1">
                        <a:defRPr sz="1801" b="1" kern="1200">
                          <a:solidFill>
                            <a:schemeClr val="bg1"/>
                          </a:solidFill>
                          <a:latin typeface="Calibri"/>
                        </a:defRPr>
                      </a:lvl4pPr>
                      <a:lvl5pPr marL="1828482" algn="l" defTabSz="914246" rtl="0" eaLnBrk="1" latinLnBrk="0" hangingPunct="1">
                        <a:defRPr sz="1801" b="1" kern="1200">
                          <a:solidFill>
                            <a:schemeClr val="bg1"/>
                          </a:solidFill>
                          <a:latin typeface="Calibri"/>
                        </a:defRPr>
                      </a:lvl5pPr>
                      <a:lvl6pPr marL="2285602" algn="l" defTabSz="914246" rtl="0" eaLnBrk="1" latinLnBrk="0" hangingPunct="1">
                        <a:defRPr sz="1801" b="1" kern="1200">
                          <a:solidFill>
                            <a:schemeClr val="bg1"/>
                          </a:solidFill>
                          <a:latin typeface="Calibri"/>
                        </a:defRPr>
                      </a:lvl6pPr>
                      <a:lvl7pPr marL="2742719" algn="l" defTabSz="914246" rtl="0" eaLnBrk="1" latinLnBrk="0" hangingPunct="1">
                        <a:defRPr sz="1801" b="1" kern="1200">
                          <a:solidFill>
                            <a:schemeClr val="bg1"/>
                          </a:solidFill>
                          <a:latin typeface="Calibri"/>
                        </a:defRPr>
                      </a:lvl7pPr>
                      <a:lvl8pPr marL="3199840" algn="l" defTabSz="914246" rtl="0" eaLnBrk="1" latinLnBrk="0" hangingPunct="1">
                        <a:defRPr sz="1801" b="1" kern="1200">
                          <a:solidFill>
                            <a:schemeClr val="bg1"/>
                          </a:solidFill>
                          <a:latin typeface="Calibri"/>
                        </a:defRPr>
                      </a:lvl8pPr>
                      <a:lvl9pPr marL="3656962" algn="l" defTabSz="914246" rtl="0" eaLnBrk="1" latinLnBrk="0" hangingPunct="1">
                        <a:defRPr sz="1801" b="1" kern="1200">
                          <a:solidFill>
                            <a:schemeClr val="bg1"/>
                          </a:solidFill>
                          <a:latin typeface="Calibri"/>
                        </a:defRPr>
                      </a:lvl9p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u="none" strike="noStrike" kern="1200" cap="none" spc="0" normalizeH="0" baseline="0" noProof="0" dirty="0">
                          <a:ln>
                            <a:noFill/>
                          </a:ln>
                          <a:solidFill>
                            <a:schemeClr val="bg1"/>
                          </a:solidFill>
                          <a:effectLst/>
                          <a:uLnTx/>
                          <a:uFillTx/>
                          <a:latin typeface="+mn-lt"/>
                        </a:rPr>
                        <a:t>Task/Requirement</a:t>
                      </a:r>
                      <a:endPar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Gulim" pitchFamily="34" charset="-127"/>
                          <a:cs typeface="Arial" charset="0"/>
                        </a:rPr>
                        <a:t>Category</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037024518"/>
                  </a:ext>
                </a:extLst>
              </a:tr>
              <a:tr h="29143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full procure to pay capabilities.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P2P</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19437438"/>
                  </a:ext>
                </a:extLst>
              </a:tr>
              <a:tr h="43715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Arial" panose="020B0604020202020204" pitchFamily="34" charset="0"/>
                        </a:rPr>
                        <a:t>Walk through key steps of the P2P process highlighting finance/procurement integrations such as: PO transmission to vendor, Goods/Services receipt, vendor delivery/performance, invoice approval, and vendor payment.</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8272704"/>
                  </a:ext>
                </a:extLst>
              </a:tr>
              <a:tr h="291436">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the ability to enforce that only authorized individuals receive delivered goods.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12487088"/>
                  </a:ext>
                </a:extLst>
              </a:tr>
              <a:tr h="291436">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the ability for the user to validate all items received against the PO and the how results appear to the accounts payable queue.</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74677155"/>
                  </a:ext>
                </a:extLst>
              </a:tr>
              <a:tr h="437154">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Demonstrate Vendor Master review &amp; query including the ability to manage required supporting documentation in electronic format (e.g., vendor invoice; claim forms).</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endParaRPr lang="en-IN" sz="1000" b="0" kern="1200" dirty="0">
                        <a:solidFill>
                          <a:schemeClr val="tx1"/>
                        </a:solidFill>
                        <a:latin typeface="+mn-lt"/>
                        <a:ea typeface="Segoe UI" panose="020B0502040204020203" pitchFamily="34" charset="0"/>
                        <a:cs typeface="Segoe UI" panose="020B0502040204020203" pitchFamily="34" charset="0"/>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12011888"/>
                  </a:ext>
                </a:extLst>
              </a:tr>
              <a:tr h="464348">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demonstrate out of the box reporting &amp; analytics available to a user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Reporting &amp; Analytics</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69046945"/>
                  </a:ext>
                </a:extLst>
              </a:tr>
              <a:tr h="291436">
                <a:tc>
                  <a:txBody>
                    <a:bodyPr/>
                    <a:lstStyle>
                      <a:lvl1pPr marL="0" algn="l" defTabSz="914246" rtl="0" eaLnBrk="1" latinLnBrk="0" hangingPunct="1">
                        <a:defRPr sz="1801" kern="1200">
                          <a:solidFill>
                            <a:schemeClr val="tx1"/>
                          </a:solidFill>
                          <a:latin typeface="Calibri"/>
                        </a:defRPr>
                      </a:lvl1pPr>
                      <a:lvl2pPr marL="457122" algn="l" defTabSz="914246" rtl="0" eaLnBrk="1" latinLnBrk="0" hangingPunct="1">
                        <a:defRPr sz="1801" kern="1200">
                          <a:solidFill>
                            <a:schemeClr val="tx1"/>
                          </a:solidFill>
                          <a:latin typeface="Calibri"/>
                        </a:defRPr>
                      </a:lvl2pPr>
                      <a:lvl3pPr marL="914246" algn="l" defTabSz="914246" rtl="0" eaLnBrk="1" latinLnBrk="0" hangingPunct="1">
                        <a:defRPr sz="1801" kern="1200">
                          <a:solidFill>
                            <a:schemeClr val="tx1"/>
                          </a:solidFill>
                          <a:latin typeface="Calibri"/>
                        </a:defRPr>
                      </a:lvl3pPr>
                      <a:lvl4pPr marL="1371363" algn="l" defTabSz="914246" rtl="0" eaLnBrk="1" latinLnBrk="0" hangingPunct="1">
                        <a:defRPr sz="1801" kern="1200">
                          <a:solidFill>
                            <a:schemeClr val="tx1"/>
                          </a:solidFill>
                          <a:latin typeface="Calibri"/>
                        </a:defRPr>
                      </a:lvl4pPr>
                      <a:lvl5pPr marL="1828482" algn="l" defTabSz="914246" rtl="0" eaLnBrk="1" latinLnBrk="0" hangingPunct="1">
                        <a:defRPr sz="1801" kern="1200">
                          <a:solidFill>
                            <a:schemeClr val="tx1"/>
                          </a:solidFill>
                          <a:latin typeface="Calibri"/>
                        </a:defRPr>
                      </a:lvl5pPr>
                      <a:lvl6pPr marL="2285602" algn="l" defTabSz="914246" rtl="0" eaLnBrk="1" latinLnBrk="0" hangingPunct="1">
                        <a:defRPr sz="1801" kern="1200">
                          <a:solidFill>
                            <a:schemeClr val="tx1"/>
                          </a:solidFill>
                          <a:latin typeface="Calibri"/>
                        </a:defRPr>
                      </a:lvl6pPr>
                      <a:lvl7pPr marL="2742719" algn="l" defTabSz="914246" rtl="0" eaLnBrk="1" latinLnBrk="0" hangingPunct="1">
                        <a:defRPr sz="1801" kern="1200">
                          <a:solidFill>
                            <a:schemeClr val="tx1"/>
                          </a:solidFill>
                          <a:latin typeface="Calibri"/>
                        </a:defRPr>
                      </a:lvl7pPr>
                      <a:lvl8pPr marL="3199840" algn="l" defTabSz="914246" rtl="0" eaLnBrk="1" latinLnBrk="0" hangingPunct="1">
                        <a:defRPr sz="1801" kern="1200">
                          <a:solidFill>
                            <a:schemeClr val="tx1"/>
                          </a:solidFill>
                          <a:latin typeface="Calibri"/>
                        </a:defRPr>
                      </a:lvl8pPr>
                      <a:lvl9pPr marL="3656962" algn="l" defTabSz="914246" rtl="0" eaLnBrk="1" latinLnBrk="0" hangingPunct="1">
                        <a:defRPr sz="1801" kern="1200">
                          <a:solidFill>
                            <a:schemeClr val="tx1"/>
                          </a:solidFill>
                          <a:latin typeface="Calibri"/>
                        </a:defRPr>
                      </a:lvl9p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a:solidFill>
                            <a:schemeClr val="tx1"/>
                          </a:solidFill>
                          <a:latin typeface="Garamond" panose="02020404030301010803" pitchFamily="18" charset="0"/>
                          <a:ea typeface="Segoe UI" panose="020B0502040204020203" pitchFamily="34" charset="0"/>
                          <a:cs typeface="Segoe UI" panose="020B0502040204020203" pitchFamily="34" charset="0"/>
                        </a:rPr>
                        <a:t>7</a:t>
                      </a:r>
                    </a:p>
                  </a:txBody>
                  <a:tcPr marL="45720" marR="4572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100" b="0" dirty="0">
                          <a:solidFill>
                            <a:srgbClr val="000000"/>
                          </a:solidFill>
                          <a:effectLst/>
                          <a:latin typeface="Garamond" panose="02020404030301010803" pitchFamily="18" charset="0"/>
                          <a:ea typeface="Yu Gothic Light" panose="020B0300000000000000" pitchFamily="34" charset="-128"/>
                          <a:cs typeface="Calibri" panose="020F0502020204030204" pitchFamily="34" charset="0"/>
                        </a:rPr>
                        <a:t>Please showcase mobile transactions within this functional area.</a:t>
                      </a:r>
                      <a:endParaRPr lang="en-US" sz="1100" b="1" dirty="0">
                        <a:solidFill>
                          <a:srgbClr val="2F5496"/>
                        </a:solidFill>
                        <a:effectLst/>
                        <a:latin typeface="Garamond" panose="02020404030301010803" pitchFamily="18" charset="0"/>
                        <a:ea typeface="Yu Gothic Light" panose="020B0300000000000000" pitchFamily="34" charset="-128"/>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lvl="1" indent="0" algn="ctr" defTabSz="321197" fontAlgn="base">
                        <a:lnSpc>
                          <a:spcPts val="1100"/>
                        </a:lnSpc>
                        <a:spcBef>
                          <a:spcPts val="200"/>
                        </a:spcBef>
                        <a:spcAft>
                          <a:spcPct val="15000"/>
                        </a:spcAft>
                        <a:buClr>
                          <a:srgbClr val="808080"/>
                        </a:buClr>
                        <a:buSzPct val="70000"/>
                        <a:buFont typeface="Arial" panose="020B0604020202020204" pitchFamily="34" charset="0"/>
                        <a:buNone/>
                      </a:pPr>
                      <a:r>
                        <a:rPr lang="en-IN" sz="1100" b="0" kern="1200" dirty="0">
                          <a:solidFill>
                            <a:schemeClr val="tx1"/>
                          </a:solidFill>
                          <a:latin typeface="Garamond" panose="02020404030301010803" pitchFamily="18" charset="0"/>
                          <a:ea typeface="Segoe UI" panose="020B0502040204020203" pitchFamily="34" charset="0"/>
                          <a:cs typeface="Segoe UI" panose="020B0502040204020203" pitchFamily="34" charset="0"/>
                        </a:rPr>
                        <a:t>Mobile</a:t>
                      </a: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8866544"/>
                  </a:ext>
                </a:extLst>
              </a:tr>
            </a:tbl>
          </a:graphicData>
        </a:graphic>
      </p:graphicFrame>
      <p:sp>
        <p:nvSpPr>
          <p:cNvPr id="13" name="TextBox 12">
            <a:extLst>
              <a:ext uri="{FF2B5EF4-FFF2-40B4-BE49-F238E27FC236}">
                <a16:creationId xmlns:a16="http://schemas.microsoft.com/office/drawing/2014/main" id="{2F4171A1-69BC-4E62-9C79-21467431EC05}"/>
              </a:ext>
            </a:extLst>
          </p:cNvPr>
          <p:cNvSpPr txBox="1"/>
          <p:nvPr/>
        </p:nvSpPr>
        <p:spPr>
          <a:xfrm>
            <a:off x="694055" y="1490719"/>
            <a:ext cx="11115040" cy="276999"/>
          </a:xfrm>
          <a:prstGeom prst="rect">
            <a:avLst/>
          </a:prstGeom>
          <a:noFill/>
        </p:spPr>
        <p:txBody>
          <a:bodyPr wrap="square">
            <a:spAutoFit/>
          </a:bodyPr>
          <a:lstStyle/>
          <a:p>
            <a:r>
              <a:rPr lang="en-US" sz="1200" b="1" dirty="0">
                <a:solidFill>
                  <a:schemeClr val="tx1">
                    <a:lumMod val="75000"/>
                    <a:lumOff val="25000"/>
                  </a:schemeClr>
                </a:solidFill>
                <a:latin typeface="+mj-lt"/>
                <a:ea typeface="+mj-ea"/>
                <a:cs typeface="+mj-cs"/>
              </a:rPr>
              <a:t>Below is a listing of tasks and business requirements that are unique to this Signature Scenario. Vendor to include the following functionality:</a:t>
            </a:r>
          </a:p>
        </p:txBody>
      </p:sp>
    </p:spTree>
    <p:extLst>
      <p:ext uri="{BB962C8B-B14F-4D97-AF65-F5344CB8AC3E}">
        <p14:creationId xmlns:p14="http://schemas.microsoft.com/office/powerpoint/2010/main" val="1333267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Globe Life Light Background">
  <a:themeElements>
    <a:clrScheme name="Globe Life">
      <a:dk1>
        <a:srgbClr val="000000"/>
      </a:dk1>
      <a:lt1>
        <a:srgbClr val="FFFFFF"/>
      </a:lt1>
      <a:dk2>
        <a:srgbClr val="00558C"/>
      </a:dk2>
      <a:lt2>
        <a:srgbClr val="F0F0F0"/>
      </a:lt2>
      <a:accent1>
        <a:srgbClr val="FED041"/>
      </a:accent1>
      <a:accent2>
        <a:srgbClr val="5582B7"/>
      </a:accent2>
      <a:accent3>
        <a:srgbClr val="63CCC8"/>
      </a:accent3>
      <a:accent4>
        <a:srgbClr val="B25161"/>
      </a:accent4>
      <a:accent5>
        <a:srgbClr val="9EBE2F"/>
      </a:accent5>
      <a:accent6>
        <a:srgbClr val="77737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0f36bf2-89eb-45c2-885d-729de587c69d">
      <UserInfo>
        <DisplayName>Bryant Jones</DisplayName>
        <AccountId>11</AccountId>
        <AccountType/>
      </UserInfo>
      <UserInfo>
        <DisplayName>Catherine Bond</DisplayName>
        <AccountId>36</AccountId>
        <AccountType/>
      </UserInfo>
    </SharedWithUsers>
    <Notes xmlns="69f7c080-457b-42ea-ac8e-0740c6a2574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5855225790D14CBBF431E63C803405" ma:contentTypeVersion="7" ma:contentTypeDescription="Create a new document." ma:contentTypeScope="" ma:versionID="b26fb95d127ddbb2d3c4fb907e233179">
  <xsd:schema xmlns:xsd="http://www.w3.org/2001/XMLSchema" xmlns:xs="http://www.w3.org/2001/XMLSchema" xmlns:p="http://schemas.microsoft.com/office/2006/metadata/properties" xmlns:ns2="69f7c080-457b-42ea-ac8e-0740c6a25748" xmlns:ns3="f0f36bf2-89eb-45c2-885d-729de587c69d" targetNamespace="http://schemas.microsoft.com/office/2006/metadata/properties" ma:root="true" ma:fieldsID="e8bcc7fc89c0f296570eaba003dcd99c" ns2:_="" ns3:_="">
    <xsd:import namespace="69f7c080-457b-42ea-ac8e-0740c6a25748"/>
    <xsd:import namespace="f0f36bf2-89eb-45c2-885d-729de587c6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7c080-457b-42ea-ac8e-0740c6a25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 ma:index="14"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f36bf2-89eb-45c2-885d-729de587c6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43432D-C278-41C7-8DEC-6AA965362198}">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f0f36bf2-89eb-45c2-885d-729de587c69d"/>
    <ds:schemaRef ds:uri="http://purl.org/dc/dcmitype/"/>
    <ds:schemaRef ds:uri="http://schemas.openxmlformats.org/package/2006/metadata/core-properties"/>
    <ds:schemaRef ds:uri="69f7c080-457b-42ea-ac8e-0740c6a25748"/>
    <ds:schemaRef ds:uri="http://www.w3.org/XML/1998/namespace"/>
    <ds:schemaRef ds:uri="http://purl.org/dc/elements/1.1/"/>
  </ds:schemaRefs>
</ds:datastoreItem>
</file>

<file path=customXml/itemProps2.xml><?xml version="1.0" encoding="utf-8"?>
<ds:datastoreItem xmlns:ds="http://schemas.openxmlformats.org/officeDocument/2006/customXml" ds:itemID="{9814AE59-A263-4250-AA0A-298ADB077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7c080-457b-42ea-ac8e-0740c6a25748"/>
    <ds:schemaRef ds:uri="f0f36bf2-89eb-45c2-885d-729de587c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3637EA-EDB4-4670-B956-B370AE7514F2}">
  <ds:schemaRefs>
    <ds:schemaRef ds:uri="http://schemas.microsoft.com/sharepoint/v3/contenttype/form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6193609</vt:lpwstr>
  </property>
  <property fmtid="{D5CDD505-2E9C-101B-9397-08002B2CF9AE}" pid="4" name="OptimizationTime">
    <vt:lpwstr>20230412_1546</vt:lpwstr>
  </property>
</Properties>
</file>

<file path=docProps/app.xml><?xml version="1.0" encoding="utf-8"?>
<Properties xmlns="http://schemas.openxmlformats.org/officeDocument/2006/extended-properties" xmlns:vt="http://schemas.openxmlformats.org/officeDocument/2006/docPropsVTypes">
  <Template/>
  <TotalTime>0</TotalTime>
  <Words>7015</Words>
  <Application>Microsoft Office PowerPoint</Application>
  <PresentationFormat>Custom</PresentationFormat>
  <Paragraphs>751</Paragraphs>
  <Slides>34</Slides>
  <Notes>7</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6" baseType="lpstr">
      <vt:lpstr>Arial</vt:lpstr>
      <vt:lpstr>Calibri</vt:lpstr>
      <vt:lpstr>EYInterstate</vt:lpstr>
      <vt:lpstr>EYInterstate Light</vt:lpstr>
      <vt:lpstr>Garamond</vt:lpstr>
      <vt:lpstr>Georgia</vt:lpstr>
      <vt:lpstr>System Font Regular</vt:lpstr>
      <vt:lpstr>EY dark background</vt:lpstr>
      <vt:lpstr>EY light background</vt:lpstr>
      <vt:lpstr>1_EY widescreen presentation 2015 v1</vt:lpstr>
      <vt:lpstr>Globe Life Light Background</vt:lpstr>
      <vt:lpstr>think-cell Slide</vt:lpstr>
      <vt:lpstr>PowerPoint Presentation</vt:lpstr>
      <vt:lpstr>PowerPoint Presentation</vt:lpstr>
      <vt:lpstr>Demo Scripts General Instructions</vt:lpstr>
      <vt:lpstr>PowerPoint Presentation</vt:lpstr>
      <vt:lpstr>Supply Chain Signature Scenario – Sourcing &amp; Contracting</vt:lpstr>
      <vt:lpstr>Supply Chain Signature Scenario – Sourcing &amp; Contracting</vt:lpstr>
      <vt:lpstr>Supply Chain Signature Scenario – Contract Management</vt:lpstr>
      <vt:lpstr>Supply Chain Signature Scenario –Inventory Management</vt:lpstr>
      <vt:lpstr>Supply Chain Signature Scenario – Procure to Pay</vt:lpstr>
      <vt:lpstr>PowerPoint Presentation</vt:lpstr>
      <vt:lpstr>Finance Signature Scenario – Vendor Payment Processing</vt:lpstr>
      <vt:lpstr>Finance Signature Scenario – Project Accounting</vt:lpstr>
      <vt:lpstr>Finance Signature Scenario – Month End Close</vt:lpstr>
      <vt:lpstr>Finance Signature Scenario – Operational Disbursements</vt:lpstr>
      <vt:lpstr>Finance Signature Scenario – Cash Management</vt:lpstr>
      <vt:lpstr>Finance Signature Scenario – Payroll</vt:lpstr>
      <vt:lpstr>Finance Signature Scenario – Time &amp; Attendance TBD</vt:lpstr>
      <vt:lpstr>PowerPoint Presentation</vt:lpstr>
      <vt:lpstr>HR1: Position Management</vt:lpstr>
      <vt:lpstr>HR2: Talent Acquisition</vt:lpstr>
      <vt:lpstr>HR3: Employee &amp; Manager Enablement</vt:lpstr>
      <vt:lpstr>HR4: Talent Management</vt:lpstr>
      <vt:lpstr>HR4: Learning Management</vt:lpstr>
      <vt:lpstr>HR4: Compensation</vt:lpstr>
      <vt:lpstr>HR5: HRIS Administration</vt:lpstr>
      <vt:lpstr>HR5: Benefits</vt:lpstr>
      <vt:lpstr>HR5: Diversity</vt:lpstr>
      <vt:lpstr>HR6: Team Member Relations</vt:lpstr>
      <vt:lpstr>PowerPoint Presentation</vt:lpstr>
      <vt:lpstr>IT1: IT Data &amp; Technology Session</vt:lpstr>
      <vt:lpstr>IT1: IT Data &amp; Technology Session</vt:lpstr>
      <vt:lpstr>PowerPoint Presentation</vt:lpstr>
      <vt:lpstr>Customer Support Strategy Session - TBD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127</cp:revision>
  <dcterms:created xsi:type="dcterms:W3CDTF">2020-06-09T18:31:46Z</dcterms:created>
  <dcterms:modified xsi:type="dcterms:W3CDTF">2023-04-12T20:40:56Z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0x010100AD5855225790D14CBBF431E63C803405</vt:lpwstr>
  </property>
</Properties>
</file>